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16" r:id="rId3"/>
    <p:sldId id="260" r:id="rId4"/>
    <p:sldId id="261" r:id="rId5"/>
    <p:sldId id="309" r:id="rId6"/>
    <p:sldId id="334" r:id="rId7"/>
    <p:sldId id="335" r:id="rId8"/>
    <p:sldId id="331" r:id="rId9"/>
    <p:sldId id="332" r:id="rId10"/>
    <p:sldId id="336" r:id="rId11"/>
    <p:sldId id="333" r:id="rId12"/>
    <p:sldId id="318" r:id="rId13"/>
    <p:sldId id="311" r:id="rId14"/>
    <p:sldId id="289" r:id="rId15"/>
    <p:sldId id="310" r:id="rId16"/>
    <p:sldId id="298" r:id="rId17"/>
    <p:sldId id="319" r:id="rId18"/>
    <p:sldId id="320" r:id="rId19"/>
    <p:sldId id="321" r:id="rId20"/>
    <p:sldId id="285" r:id="rId21"/>
    <p:sldId id="322" r:id="rId22"/>
    <p:sldId id="287" r:id="rId23"/>
    <p:sldId id="323" r:id="rId24"/>
    <p:sldId id="313" r:id="rId25"/>
    <p:sldId id="314" r:id="rId26"/>
    <p:sldId id="315" r:id="rId27"/>
    <p:sldId id="324" r:id="rId28"/>
    <p:sldId id="325" r:id="rId29"/>
    <p:sldId id="326" r:id="rId30"/>
    <p:sldId id="327" r:id="rId31"/>
    <p:sldId id="328" r:id="rId32"/>
    <p:sldId id="329" r:id="rId33"/>
    <p:sldId id="330" r:id="rId34"/>
    <p:sldId id="280"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EC78EA-16AA-49C4-BFE9-82666820D234}" type="datetimeFigureOut">
              <a:rPr lang="tr-TR" smtClean="0"/>
              <a:t>30.11.2016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7C3DB5-C996-4E85-A157-069DBCF57E96}" type="slidenum">
              <a:rPr lang="tr-TR" smtClean="0"/>
              <a:t>‹#›</a:t>
            </a:fld>
            <a:endParaRPr lang="tr-TR"/>
          </a:p>
        </p:txBody>
      </p:sp>
    </p:spTree>
    <p:extLst>
      <p:ext uri="{BB962C8B-B14F-4D97-AF65-F5344CB8AC3E}">
        <p14:creationId xmlns:p14="http://schemas.microsoft.com/office/powerpoint/2010/main" val="375039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EC78EA-16AA-49C4-BFE9-82666820D234}" type="datetimeFigureOut">
              <a:rPr lang="tr-TR" smtClean="0"/>
              <a:t>30.11.2016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7C3DB5-C996-4E85-A157-069DBCF57E96}" type="slidenum">
              <a:rPr lang="tr-TR" smtClean="0"/>
              <a:t>‹#›</a:t>
            </a:fld>
            <a:endParaRPr lang="tr-TR"/>
          </a:p>
        </p:txBody>
      </p:sp>
    </p:spTree>
    <p:extLst>
      <p:ext uri="{BB962C8B-B14F-4D97-AF65-F5344CB8AC3E}">
        <p14:creationId xmlns:p14="http://schemas.microsoft.com/office/powerpoint/2010/main" val="420780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EC78EA-16AA-49C4-BFE9-82666820D234}" type="datetimeFigureOut">
              <a:rPr lang="tr-TR" smtClean="0"/>
              <a:t>30.11.2016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7C3DB5-C996-4E85-A157-069DBCF57E96}" type="slidenum">
              <a:rPr lang="tr-TR" smtClean="0"/>
              <a:t>‹#›</a:t>
            </a:fld>
            <a:endParaRPr lang="tr-TR"/>
          </a:p>
        </p:txBody>
      </p:sp>
    </p:spTree>
    <p:extLst>
      <p:ext uri="{BB962C8B-B14F-4D97-AF65-F5344CB8AC3E}">
        <p14:creationId xmlns:p14="http://schemas.microsoft.com/office/powerpoint/2010/main" val="352323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EC78EA-16AA-49C4-BFE9-82666820D234}" type="datetimeFigureOut">
              <a:rPr lang="tr-TR" smtClean="0"/>
              <a:t>30.11.2016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7C3DB5-C996-4E85-A157-069DBCF57E96}" type="slidenum">
              <a:rPr lang="tr-TR" smtClean="0"/>
              <a:t>‹#›</a:t>
            </a:fld>
            <a:endParaRPr lang="tr-TR"/>
          </a:p>
        </p:txBody>
      </p:sp>
    </p:spTree>
    <p:extLst>
      <p:ext uri="{BB962C8B-B14F-4D97-AF65-F5344CB8AC3E}">
        <p14:creationId xmlns:p14="http://schemas.microsoft.com/office/powerpoint/2010/main" val="212688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EC78EA-16AA-49C4-BFE9-82666820D234}" type="datetimeFigureOut">
              <a:rPr lang="tr-TR" smtClean="0"/>
              <a:t>30.11.2016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7C3DB5-C996-4E85-A157-069DBCF57E96}" type="slidenum">
              <a:rPr lang="tr-TR" smtClean="0"/>
              <a:t>‹#›</a:t>
            </a:fld>
            <a:endParaRPr lang="tr-TR"/>
          </a:p>
        </p:txBody>
      </p:sp>
    </p:spTree>
    <p:extLst>
      <p:ext uri="{BB962C8B-B14F-4D97-AF65-F5344CB8AC3E}">
        <p14:creationId xmlns:p14="http://schemas.microsoft.com/office/powerpoint/2010/main" val="169610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EC78EA-16AA-49C4-BFE9-82666820D234}" type="datetimeFigureOut">
              <a:rPr lang="tr-TR" smtClean="0"/>
              <a:t>30.11.2016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7C3DB5-C996-4E85-A157-069DBCF57E96}" type="slidenum">
              <a:rPr lang="tr-TR" smtClean="0"/>
              <a:t>‹#›</a:t>
            </a:fld>
            <a:endParaRPr lang="tr-TR"/>
          </a:p>
        </p:txBody>
      </p:sp>
    </p:spTree>
    <p:extLst>
      <p:ext uri="{BB962C8B-B14F-4D97-AF65-F5344CB8AC3E}">
        <p14:creationId xmlns:p14="http://schemas.microsoft.com/office/powerpoint/2010/main" val="203536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EC78EA-16AA-49C4-BFE9-82666820D234}" type="datetimeFigureOut">
              <a:rPr lang="tr-TR" smtClean="0"/>
              <a:t>30.11.2016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A7C3DB5-C996-4E85-A157-069DBCF57E96}" type="slidenum">
              <a:rPr lang="tr-TR" smtClean="0"/>
              <a:t>‹#›</a:t>
            </a:fld>
            <a:endParaRPr lang="tr-TR"/>
          </a:p>
        </p:txBody>
      </p:sp>
    </p:spTree>
    <p:extLst>
      <p:ext uri="{BB962C8B-B14F-4D97-AF65-F5344CB8AC3E}">
        <p14:creationId xmlns:p14="http://schemas.microsoft.com/office/powerpoint/2010/main" val="74265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EC78EA-16AA-49C4-BFE9-82666820D234}" type="datetimeFigureOut">
              <a:rPr lang="tr-TR" smtClean="0"/>
              <a:t>30.11.2016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A7C3DB5-C996-4E85-A157-069DBCF57E96}" type="slidenum">
              <a:rPr lang="tr-TR" smtClean="0"/>
              <a:t>‹#›</a:t>
            </a:fld>
            <a:endParaRPr lang="tr-TR"/>
          </a:p>
        </p:txBody>
      </p:sp>
    </p:spTree>
    <p:extLst>
      <p:ext uri="{BB962C8B-B14F-4D97-AF65-F5344CB8AC3E}">
        <p14:creationId xmlns:p14="http://schemas.microsoft.com/office/powerpoint/2010/main" val="179960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EC78EA-16AA-49C4-BFE9-82666820D234}" type="datetimeFigureOut">
              <a:rPr lang="tr-TR" smtClean="0"/>
              <a:t>30.11.2016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A7C3DB5-C996-4E85-A157-069DBCF57E96}" type="slidenum">
              <a:rPr lang="tr-TR" smtClean="0"/>
              <a:t>‹#›</a:t>
            </a:fld>
            <a:endParaRPr lang="tr-TR"/>
          </a:p>
        </p:txBody>
      </p:sp>
    </p:spTree>
    <p:extLst>
      <p:ext uri="{BB962C8B-B14F-4D97-AF65-F5344CB8AC3E}">
        <p14:creationId xmlns:p14="http://schemas.microsoft.com/office/powerpoint/2010/main" val="146230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EC78EA-16AA-49C4-BFE9-82666820D234}" type="datetimeFigureOut">
              <a:rPr lang="tr-TR" smtClean="0"/>
              <a:t>30.11.2016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7C3DB5-C996-4E85-A157-069DBCF57E96}" type="slidenum">
              <a:rPr lang="tr-TR" smtClean="0"/>
              <a:t>‹#›</a:t>
            </a:fld>
            <a:endParaRPr lang="tr-TR"/>
          </a:p>
        </p:txBody>
      </p:sp>
    </p:spTree>
    <p:extLst>
      <p:ext uri="{BB962C8B-B14F-4D97-AF65-F5344CB8AC3E}">
        <p14:creationId xmlns:p14="http://schemas.microsoft.com/office/powerpoint/2010/main" val="198483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EC78EA-16AA-49C4-BFE9-82666820D234}" type="datetimeFigureOut">
              <a:rPr lang="tr-TR" smtClean="0"/>
              <a:t>30.11.2016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7C3DB5-C996-4E85-A157-069DBCF57E96}" type="slidenum">
              <a:rPr lang="tr-TR" smtClean="0"/>
              <a:t>‹#›</a:t>
            </a:fld>
            <a:endParaRPr lang="tr-TR"/>
          </a:p>
        </p:txBody>
      </p:sp>
    </p:spTree>
    <p:extLst>
      <p:ext uri="{BB962C8B-B14F-4D97-AF65-F5344CB8AC3E}">
        <p14:creationId xmlns:p14="http://schemas.microsoft.com/office/powerpoint/2010/main" val="165351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C78EA-16AA-49C4-BFE9-82666820D234}" type="datetimeFigureOut">
              <a:rPr lang="tr-TR" smtClean="0"/>
              <a:t>30.11.2016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C3DB5-C996-4E85-A157-069DBCF57E96}" type="slidenum">
              <a:rPr lang="tr-TR" smtClean="0"/>
              <a:t>‹#›</a:t>
            </a:fld>
            <a:endParaRPr lang="tr-TR"/>
          </a:p>
        </p:txBody>
      </p:sp>
    </p:spTree>
    <p:extLst>
      <p:ext uri="{BB962C8B-B14F-4D97-AF65-F5344CB8AC3E}">
        <p14:creationId xmlns:p14="http://schemas.microsoft.com/office/powerpoint/2010/main" val="2989790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0" y="3291010"/>
            <a:ext cx="9144000" cy="584775"/>
          </a:xfrm>
          <a:prstGeom prst="rect">
            <a:avLst/>
          </a:prstGeom>
          <a:noFill/>
        </p:spPr>
        <p:txBody>
          <a:bodyPr wrap="square" rtlCol="0">
            <a:spAutoFit/>
          </a:bodyPr>
          <a:lstStyle/>
          <a:p>
            <a:pPr algn="ctr"/>
            <a:r>
              <a:rPr lang="tr-TR" sz="3200" dirty="0" smtClean="0"/>
              <a:t>Bayi Kredi Kartı Tahsilat Sistemi</a:t>
            </a:r>
            <a:endParaRPr lang="tr-TR" sz="3200" dirty="0"/>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952" y="2060848"/>
            <a:ext cx="4638096" cy="704762"/>
          </a:xfrm>
          <a:prstGeom prst="rect">
            <a:avLst/>
          </a:prstGeom>
        </p:spPr>
      </p:pic>
    </p:spTree>
    <p:extLst>
      <p:ext uri="{BB962C8B-B14F-4D97-AF65-F5344CB8AC3E}">
        <p14:creationId xmlns:p14="http://schemas.microsoft.com/office/powerpoint/2010/main" val="1853933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etin kutusu 21"/>
          <p:cNvSpPr txBox="1"/>
          <p:nvPr/>
        </p:nvSpPr>
        <p:spPr>
          <a:xfrm>
            <a:off x="0" y="3114013"/>
            <a:ext cx="2807923" cy="369332"/>
          </a:xfrm>
          <a:prstGeom prst="rect">
            <a:avLst/>
          </a:prstGeom>
          <a:noFill/>
        </p:spPr>
        <p:txBody>
          <a:bodyPr wrap="square" rtlCol="0">
            <a:spAutoFit/>
          </a:bodyPr>
          <a:lstStyle/>
          <a:p>
            <a:r>
              <a:rPr lang="tr-TR" dirty="0" smtClean="0"/>
              <a:t>Ödeme tamamlanır.</a:t>
            </a:r>
          </a:p>
        </p:txBody>
      </p:sp>
      <p:cxnSp>
        <p:nvCxnSpPr>
          <p:cNvPr id="11" name="Düz Ok Bağlayıcısı 10"/>
          <p:cNvCxnSpPr/>
          <p:nvPr/>
        </p:nvCxnSpPr>
        <p:spPr>
          <a:xfrm>
            <a:off x="2051720" y="3298679"/>
            <a:ext cx="9361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450954"/>
            <a:ext cx="5448300" cy="1695450"/>
          </a:xfrm>
          <a:prstGeom prst="rect">
            <a:avLst/>
          </a:prstGeom>
          <a:ln>
            <a:noFill/>
          </a:ln>
          <a:effectLst>
            <a:outerShdw blurRad="190500" algn="tl" rotWithShape="0">
              <a:srgbClr val="000000">
                <a:alpha val="70000"/>
              </a:srgbClr>
            </a:outerShdw>
          </a:effectLst>
        </p:spPr>
      </p:pic>
      <p:sp>
        <p:nvSpPr>
          <p:cNvPr id="7" name="Metin kutusu 6"/>
          <p:cNvSpPr txBox="1"/>
          <p:nvPr/>
        </p:nvSpPr>
        <p:spPr>
          <a:xfrm>
            <a:off x="0" y="260648"/>
            <a:ext cx="9143999" cy="584775"/>
          </a:xfrm>
          <a:prstGeom prst="rect">
            <a:avLst/>
          </a:prstGeom>
          <a:noFill/>
        </p:spPr>
        <p:txBody>
          <a:bodyPr wrap="square" rtlCol="0">
            <a:spAutoFit/>
          </a:bodyPr>
          <a:lstStyle/>
          <a:p>
            <a:pPr algn="ctr"/>
            <a:r>
              <a:rPr lang="tr-TR" sz="3200" dirty="0" smtClean="0"/>
              <a:t>B2B Entegrasyonu</a:t>
            </a:r>
            <a:endParaRPr lang="tr-TR" sz="3200" dirty="0"/>
          </a:p>
        </p:txBody>
      </p:sp>
    </p:spTree>
    <p:extLst>
      <p:ext uri="{BB962C8B-B14F-4D97-AF65-F5344CB8AC3E}">
        <p14:creationId xmlns:p14="http://schemas.microsoft.com/office/powerpoint/2010/main" val="1160424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5497" y="938670"/>
            <a:ext cx="9144000" cy="646331"/>
          </a:xfrm>
          <a:prstGeom prst="rect">
            <a:avLst/>
          </a:prstGeom>
          <a:noFill/>
        </p:spPr>
        <p:txBody>
          <a:bodyPr wrap="square" rtlCol="0">
            <a:spAutoFit/>
          </a:bodyPr>
          <a:lstStyle/>
          <a:p>
            <a:pPr algn="ctr"/>
            <a:r>
              <a:rPr lang="tr-TR" dirty="0"/>
              <a:t>Herhangi bir ödeme işlemi gerçekleştiğinde sistem </a:t>
            </a:r>
            <a:r>
              <a:rPr lang="tr-TR" dirty="0" smtClean="0"/>
              <a:t>aynı anda yetkililere, bayiye ve diğer ilgililere ödeme dekontunu e-mail ve/veya SMS ile gönderir.</a:t>
            </a:r>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636912"/>
            <a:ext cx="4122584" cy="3158126"/>
          </a:xfrm>
          <a:prstGeom prst="rect">
            <a:avLst/>
          </a:prstGeom>
          <a:ln>
            <a:noFill/>
          </a:ln>
          <a:effectLst>
            <a:outerShdw blurRad="190500" algn="tl" rotWithShape="0">
              <a:srgbClr val="000000">
                <a:alpha val="70000"/>
              </a:srgbClr>
            </a:outerShdw>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636912"/>
            <a:ext cx="2039051" cy="4064508"/>
          </a:xfrm>
          <a:prstGeom prst="rect">
            <a:avLst/>
          </a:prstGeom>
        </p:spPr>
      </p:pic>
      <p:cxnSp>
        <p:nvCxnSpPr>
          <p:cNvPr id="11" name="Dirsek Bağlayıcısı 10"/>
          <p:cNvCxnSpPr/>
          <p:nvPr/>
        </p:nvCxnSpPr>
        <p:spPr>
          <a:xfrm rot="10800000" flipV="1">
            <a:off x="2888878" y="1962105"/>
            <a:ext cx="2061290" cy="529661"/>
          </a:xfrm>
          <a:prstGeom prst="bentConnector3">
            <a:avLst>
              <a:gd name="adj1" fmla="val 9992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irsek Bağlayıcısı 14"/>
          <p:cNvCxnSpPr/>
          <p:nvPr/>
        </p:nvCxnSpPr>
        <p:spPr>
          <a:xfrm>
            <a:off x="4950168" y="1962105"/>
            <a:ext cx="2081517" cy="529662"/>
          </a:xfrm>
          <a:prstGeom prst="bentConnector3">
            <a:avLst>
              <a:gd name="adj1" fmla="val 9998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a:off x="4572000" y="1650189"/>
            <a:ext cx="0" cy="311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0" y="260648"/>
            <a:ext cx="9143999" cy="584775"/>
          </a:xfrm>
          <a:prstGeom prst="rect">
            <a:avLst/>
          </a:prstGeom>
          <a:noFill/>
        </p:spPr>
        <p:txBody>
          <a:bodyPr wrap="square" rtlCol="0">
            <a:spAutoFit/>
          </a:bodyPr>
          <a:lstStyle/>
          <a:p>
            <a:pPr algn="ctr"/>
            <a:r>
              <a:rPr lang="tr-TR" sz="3200" dirty="0" smtClean="0"/>
              <a:t>E-Mail ve SMS İle Bilgilendirme</a:t>
            </a:r>
            <a:endParaRPr lang="tr-TR" sz="3200" dirty="0"/>
          </a:p>
        </p:txBody>
      </p:sp>
    </p:spTree>
    <p:extLst>
      <p:ext uri="{BB962C8B-B14F-4D97-AF65-F5344CB8AC3E}">
        <p14:creationId xmlns:p14="http://schemas.microsoft.com/office/powerpoint/2010/main" val="797005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09" y="3573016"/>
            <a:ext cx="4151678" cy="1672477"/>
          </a:xfrm>
          <a:prstGeom prst="rect">
            <a:avLst/>
          </a:prstGeom>
          <a:ln>
            <a:noFill/>
          </a:ln>
          <a:effectLst>
            <a:outerShdw blurRad="190500" algn="tl" rotWithShape="0">
              <a:srgbClr val="000000">
                <a:alpha val="70000"/>
              </a:srgbClr>
            </a:outerShdw>
          </a:effectLst>
        </p:spPr>
      </p:pic>
      <p:sp>
        <p:nvSpPr>
          <p:cNvPr id="5" name="Metin kutusu 4"/>
          <p:cNvSpPr txBox="1"/>
          <p:nvPr/>
        </p:nvSpPr>
        <p:spPr>
          <a:xfrm>
            <a:off x="0" y="3212976"/>
            <a:ext cx="9144000" cy="307777"/>
          </a:xfrm>
          <a:prstGeom prst="rect">
            <a:avLst/>
          </a:prstGeom>
          <a:noFill/>
        </p:spPr>
        <p:txBody>
          <a:bodyPr wrap="square" rtlCol="0">
            <a:spAutoFit/>
          </a:bodyPr>
          <a:lstStyle/>
          <a:p>
            <a:r>
              <a:rPr lang="tr-TR" sz="1400" dirty="0" smtClean="0"/>
              <a:t>                                A Müşterisinin Ödeme </a:t>
            </a:r>
            <a:r>
              <a:rPr lang="tr-TR" sz="1400" dirty="0"/>
              <a:t>Ekranı </a:t>
            </a:r>
            <a:r>
              <a:rPr lang="tr-TR" sz="1400" dirty="0" smtClean="0"/>
              <a:t>                                                           B Müşterisinin Ödeme </a:t>
            </a:r>
            <a:r>
              <a:rPr lang="tr-TR" sz="1400" dirty="0"/>
              <a:t>Ekranı</a:t>
            </a:r>
            <a:endParaRPr lang="tr-TR" sz="1400" dirty="0" smtClean="0"/>
          </a:p>
        </p:txBody>
      </p:sp>
      <p:sp>
        <p:nvSpPr>
          <p:cNvPr id="12" name="Metin kutusu 11"/>
          <p:cNvSpPr txBox="1"/>
          <p:nvPr/>
        </p:nvSpPr>
        <p:spPr>
          <a:xfrm>
            <a:off x="1" y="897107"/>
            <a:ext cx="9143999" cy="1477328"/>
          </a:xfrm>
          <a:prstGeom prst="rect">
            <a:avLst/>
          </a:prstGeom>
          <a:noFill/>
        </p:spPr>
        <p:txBody>
          <a:bodyPr wrap="square" rtlCol="0">
            <a:spAutoFit/>
          </a:bodyPr>
          <a:lstStyle/>
          <a:p>
            <a:pPr algn="ctr"/>
            <a:r>
              <a:rPr lang="tr-TR" dirty="0" smtClean="0"/>
              <a:t>Netahsilat e-tahsilat sistemlerinde farklı «ÖDEME SETİ» bir diğer ifadeyle ödeme profili oluşturulabilmektedir. Yani bir bayiye KOMİSYONSUZ ödeme imkanı sunarken başka bir bayiden KOMİSYON alabilirsiniz. Bir bayiye sadece TEK ÇEKİM ödeme imkanı sunarken başka bayiye sadece 6 takside kadar komisyonsuz, üzeri komisyonlu gibi dilediğiniz adette ödeme profili oluşturabilirsiniz.</a:t>
            </a:r>
          </a:p>
        </p:txBody>
      </p:sp>
      <p:sp>
        <p:nvSpPr>
          <p:cNvPr id="8" name="Metin kutusu 7"/>
          <p:cNvSpPr txBox="1"/>
          <p:nvPr/>
        </p:nvSpPr>
        <p:spPr>
          <a:xfrm>
            <a:off x="0" y="260648"/>
            <a:ext cx="9143999" cy="584775"/>
          </a:xfrm>
          <a:prstGeom prst="rect">
            <a:avLst/>
          </a:prstGeom>
          <a:noFill/>
        </p:spPr>
        <p:txBody>
          <a:bodyPr wrap="square" rtlCol="0">
            <a:spAutoFit/>
          </a:bodyPr>
          <a:lstStyle/>
          <a:p>
            <a:pPr algn="ctr"/>
            <a:r>
              <a:rPr lang="tr-TR" sz="3200" dirty="0" smtClean="0"/>
              <a:t>Farklı Ödeme Ekranları</a:t>
            </a:r>
            <a:endParaRPr lang="tr-TR" sz="3200"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797" y="3573016"/>
            <a:ext cx="4150800" cy="24885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05970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Resim 5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9219" y="5908260"/>
            <a:ext cx="1022243" cy="576065"/>
          </a:xfrm>
          <a:prstGeom prst="rect">
            <a:avLst/>
          </a:prstGeom>
          <a:ln>
            <a:noFill/>
          </a:ln>
          <a:effectLst>
            <a:outerShdw blurRad="190500" algn="tl" rotWithShape="0">
              <a:srgbClr val="000000">
                <a:alpha val="70000"/>
              </a:srgbClr>
            </a:outerShdw>
          </a:effectLst>
        </p:spPr>
      </p:pic>
      <p:cxnSp>
        <p:nvCxnSpPr>
          <p:cNvPr id="52" name="Düz Bağlayıcı 51"/>
          <p:cNvCxnSpPr/>
          <p:nvPr/>
        </p:nvCxnSpPr>
        <p:spPr>
          <a:xfrm>
            <a:off x="6833075" y="3939939"/>
            <a:ext cx="15687" cy="19601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a:off x="2370806" y="3939939"/>
            <a:ext cx="2207" cy="1965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883383" y="5615173"/>
            <a:ext cx="29748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0" name="Resim 49"/>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77440" y="4199426"/>
            <a:ext cx="2193937" cy="1236351"/>
          </a:xfrm>
          <a:prstGeom prst="rect">
            <a:avLst/>
          </a:prstGeom>
          <a:ln>
            <a:noFill/>
          </a:ln>
          <a:effectLst>
            <a:outerShdw blurRad="190500" algn="tl" rotWithShape="0">
              <a:srgbClr val="000000">
                <a:alpha val="70000"/>
              </a:srgbClr>
            </a:outerShdw>
          </a:effectLst>
        </p:spPr>
      </p:pic>
      <p:sp>
        <p:nvSpPr>
          <p:cNvPr id="7" name="Metin kutusu 6"/>
          <p:cNvSpPr txBox="1"/>
          <p:nvPr/>
        </p:nvSpPr>
        <p:spPr>
          <a:xfrm>
            <a:off x="0" y="260648"/>
            <a:ext cx="9143999" cy="584775"/>
          </a:xfrm>
          <a:prstGeom prst="rect">
            <a:avLst/>
          </a:prstGeom>
          <a:noFill/>
        </p:spPr>
        <p:txBody>
          <a:bodyPr wrap="square" rtlCol="0">
            <a:spAutoFit/>
          </a:bodyPr>
          <a:lstStyle/>
          <a:p>
            <a:pPr algn="ctr"/>
            <a:r>
              <a:rPr lang="tr-TR" sz="3200" dirty="0" smtClean="0"/>
              <a:t>Bayilerin Alt Bayilerinden Tahsilat</a:t>
            </a:r>
            <a:endParaRPr lang="tr-TR" sz="3200" dirty="0"/>
          </a:p>
        </p:txBody>
      </p:sp>
      <p:sp>
        <p:nvSpPr>
          <p:cNvPr id="11" name="Metin kutusu 10"/>
          <p:cNvSpPr txBox="1"/>
          <p:nvPr/>
        </p:nvSpPr>
        <p:spPr>
          <a:xfrm>
            <a:off x="0" y="845423"/>
            <a:ext cx="9143999" cy="646331"/>
          </a:xfrm>
          <a:prstGeom prst="rect">
            <a:avLst/>
          </a:prstGeom>
          <a:noFill/>
        </p:spPr>
        <p:txBody>
          <a:bodyPr wrap="square" rtlCol="0">
            <a:spAutoFit/>
          </a:bodyPr>
          <a:lstStyle/>
          <a:p>
            <a:pPr algn="ctr"/>
            <a:r>
              <a:rPr lang="tr-TR" dirty="0"/>
              <a:t>Dilerseniz bayileriniz kendi alt bayilerini de sisteme tanımlayabilirler </a:t>
            </a:r>
            <a:r>
              <a:rPr lang="tr-TR" dirty="0" smtClean="0"/>
              <a:t>ve</a:t>
            </a:r>
          </a:p>
          <a:p>
            <a:pPr algn="ctr"/>
            <a:r>
              <a:rPr lang="tr-TR" dirty="0" smtClean="0"/>
              <a:t>alt </a:t>
            </a:r>
            <a:r>
              <a:rPr lang="tr-TR" dirty="0"/>
              <a:t>bayilerin </a:t>
            </a:r>
            <a:r>
              <a:rPr lang="tr-TR" dirty="0" smtClean="0"/>
              <a:t>tahsilatlarını da sisteme dahil edebilirsiniz.</a:t>
            </a:r>
            <a:endParaRPr lang="tr-TR" dirty="0"/>
          </a:p>
        </p:txBody>
      </p:sp>
      <p:cxnSp>
        <p:nvCxnSpPr>
          <p:cNvPr id="22" name="Düz Ok Bağlayıcısı 21"/>
          <p:cNvCxnSpPr/>
          <p:nvPr/>
        </p:nvCxnSpPr>
        <p:spPr>
          <a:xfrm flipV="1">
            <a:off x="4528699" y="3576163"/>
            <a:ext cx="0" cy="3704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Düz Bağlayıcı 27"/>
          <p:cNvCxnSpPr/>
          <p:nvPr/>
        </p:nvCxnSpPr>
        <p:spPr>
          <a:xfrm>
            <a:off x="2370806" y="3958989"/>
            <a:ext cx="44622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Düz Bağlayıcı 31"/>
          <p:cNvCxnSpPr/>
          <p:nvPr/>
        </p:nvCxnSpPr>
        <p:spPr>
          <a:xfrm>
            <a:off x="890341" y="5596343"/>
            <a:ext cx="0" cy="311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Düz Bağlayıcı 35"/>
          <p:cNvCxnSpPr/>
          <p:nvPr/>
        </p:nvCxnSpPr>
        <p:spPr>
          <a:xfrm>
            <a:off x="3858229" y="5596343"/>
            <a:ext cx="0" cy="311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Düz Bağlayıcı 37"/>
          <p:cNvCxnSpPr/>
          <p:nvPr/>
        </p:nvCxnSpPr>
        <p:spPr>
          <a:xfrm>
            <a:off x="5323894" y="5615173"/>
            <a:ext cx="29748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Düz Bağlayıcı 38"/>
          <p:cNvCxnSpPr/>
          <p:nvPr/>
        </p:nvCxnSpPr>
        <p:spPr>
          <a:xfrm>
            <a:off x="5330852" y="5596344"/>
            <a:ext cx="0" cy="311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Düz Bağlayıcı 40"/>
          <p:cNvCxnSpPr/>
          <p:nvPr/>
        </p:nvCxnSpPr>
        <p:spPr>
          <a:xfrm>
            <a:off x="8298740" y="5596343"/>
            <a:ext cx="0" cy="311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Metin kutusu 41"/>
          <p:cNvSpPr txBox="1"/>
          <p:nvPr/>
        </p:nvSpPr>
        <p:spPr>
          <a:xfrm>
            <a:off x="3448579" y="1664753"/>
            <a:ext cx="2160240" cy="276999"/>
          </a:xfrm>
          <a:prstGeom prst="rect">
            <a:avLst/>
          </a:prstGeom>
          <a:noFill/>
        </p:spPr>
        <p:txBody>
          <a:bodyPr wrap="square" rtlCol="0">
            <a:spAutoFit/>
          </a:bodyPr>
          <a:lstStyle/>
          <a:p>
            <a:pPr algn="ctr"/>
            <a:r>
              <a:rPr lang="tr-TR" sz="1200" dirty="0" smtClean="0"/>
              <a:t>Ana Firma</a:t>
            </a:r>
            <a:endParaRPr lang="tr-TR" sz="1200" dirty="0"/>
          </a:p>
        </p:txBody>
      </p:sp>
      <p:sp>
        <p:nvSpPr>
          <p:cNvPr id="44" name="Metin kutusu 43"/>
          <p:cNvSpPr txBox="1"/>
          <p:nvPr/>
        </p:nvSpPr>
        <p:spPr>
          <a:xfrm>
            <a:off x="1293215" y="3915419"/>
            <a:ext cx="742792" cy="276999"/>
          </a:xfrm>
          <a:prstGeom prst="rect">
            <a:avLst/>
          </a:prstGeom>
          <a:noFill/>
        </p:spPr>
        <p:txBody>
          <a:bodyPr wrap="square" rtlCol="0">
            <a:spAutoFit/>
          </a:bodyPr>
          <a:lstStyle/>
          <a:p>
            <a:pPr algn="ctr"/>
            <a:r>
              <a:rPr lang="tr-TR" sz="1200" dirty="0" smtClean="0"/>
              <a:t>Bayi</a:t>
            </a:r>
            <a:endParaRPr lang="tr-TR" sz="1200" dirty="0"/>
          </a:p>
        </p:txBody>
      </p:sp>
      <p:sp>
        <p:nvSpPr>
          <p:cNvPr id="45" name="Metin kutusu 44"/>
          <p:cNvSpPr txBox="1"/>
          <p:nvPr/>
        </p:nvSpPr>
        <p:spPr>
          <a:xfrm>
            <a:off x="7169085" y="3915419"/>
            <a:ext cx="742792" cy="276999"/>
          </a:xfrm>
          <a:prstGeom prst="rect">
            <a:avLst/>
          </a:prstGeom>
          <a:noFill/>
        </p:spPr>
        <p:txBody>
          <a:bodyPr wrap="square" rtlCol="0">
            <a:spAutoFit/>
          </a:bodyPr>
          <a:lstStyle/>
          <a:p>
            <a:pPr algn="ctr"/>
            <a:r>
              <a:rPr lang="tr-TR" sz="1200" dirty="0" smtClean="0"/>
              <a:t>Bayi</a:t>
            </a:r>
            <a:endParaRPr lang="tr-TR" sz="1200" dirty="0"/>
          </a:p>
        </p:txBody>
      </p:sp>
      <p:sp>
        <p:nvSpPr>
          <p:cNvPr id="46" name="Metin kutusu 45"/>
          <p:cNvSpPr txBox="1"/>
          <p:nvPr/>
        </p:nvSpPr>
        <p:spPr>
          <a:xfrm>
            <a:off x="28826" y="6476167"/>
            <a:ext cx="9143999" cy="276999"/>
          </a:xfrm>
          <a:prstGeom prst="rect">
            <a:avLst/>
          </a:prstGeom>
          <a:noFill/>
        </p:spPr>
        <p:txBody>
          <a:bodyPr wrap="square" rtlCol="0">
            <a:spAutoFit/>
          </a:bodyPr>
          <a:lstStyle/>
          <a:p>
            <a:r>
              <a:rPr lang="tr-TR" sz="1200" dirty="0" smtClean="0"/>
              <a:t>               Alt </a:t>
            </a:r>
            <a:r>
              <a:rPr lang="tr-TR" sz="1200" dirty="0"/>
              <a:t>Bayi </a:t>
            </a:r>
            <a:r>
              <a:rPr lang="tr-TR" sz="1200" dirty="0" smtClean="0"/>
              <a:t>                            Alt Bayi</a:t>
            </a:r>
            <a:r>
              <a:rPr lang="tr-TR" sz="1200" dirty="0"/>
              <a:t> </a:t>
            </a:r>
            <a:r>
              <a:rPr lang="tr-TR" sz="1200" dirty="0" smtClean="0"/>
              <a:t>                             Alt Bayi                             Alt Bayi                             Alt Bayi                             Alt Bayi</a:t>
            </a:r>
            <a:endParaRPr lang="tr-TR" sz="1200" dirty="0"/>
          </a:p>
        </p:txBody>
      </p:sp>
      <p:sp>
        <p:nvSpPr>
          <p:cNvPr id="47" name="Dikdörtgen 46"/>
          <p:cNvSpPr/>
          <p:nvPr/>
        </p:nvSpPr>
        <p:spPr>
          <a:xfrm>
            <a:off x="4030053" y="3434937"/>
            <a:ext cx="1293842" cy="141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Dikdörtgen 47"/>
          <p:cNvSpPr/>
          <p:nvPr/>
        </p:nvSpPr>
        <p:spPr>
          <a:xfrm>
            <a:off x="2154737" y="5221788"/>
            <a:ext cx="933922" cy="9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Dikdörtgen 48"/>
          <p:cNvSpPr/>
          <p:nvPr/>
        </p:nvSpPr>
        <p:spPr>
          <a:xfrm>
            <a:off x="6298298" y="5221788"/>
            <a:ext cx="933922" cy="9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3" name="Resim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1916832"/>
            <a:ext cx="2937975" cy="1655639"/>
          </a:xfrm>
          <a:prstGeom prst="rect">
            <a:avLst/>
          </a:prstGeom>
          <a:ln>
            <a:noFill/>
          </a:ln>
          <a:effectLst>
            <a:outerShdw blurRad="190500" algn="tl" rotWithShape="0">
              <a:srgbClr val="000000">
                <a:alpha val="70000"/>
              </a:srgbClr>
            </a:outerShdw>
          </a:effectLst>
        </p:spPr>
      </p:pic>
      <p:pic>
        <p:nvPicPr>
          <p:cNvPr id="51" name="Resim 5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36106" y="4192418"/>
            <a:ext cx="2193937" cy="1236351"/>
          </a:xfrm>
          <a:prstGeom prst="rect">
            <a:avLst/>
          </a:prstGeom>
          <a:ln>
            <a:noFill/>
          </a:ln>
          <a:effectLst>
            <a:outerShdw blurRad="190500" algn="tl" rotWithShape="0">
              <a:srgbClr val="000000">
                <a:alpha val="70000"/>
              </a:srgbClr>
            </a:outerShdw>
          </a:effectLst>
        </p:spPr>
      </p:pic>
      <p:pic>
        <p:nvPicPr>
          <p:cNvPr id="54" name="Resim 5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64435" y="5900101"/>
            <a:ext cx="1022243" cy="576065"/>
          </a:xfrm>
          <a:prstGeom prst="rect">
            <a:avLst/>
          </a:prstGeom>
          <a:ln>
            <a:noFill/>
          </a:ln>
          <a:effectLst>
            <a:outerShdw blurRad="190500" algn="tl" rotWithShape="0">
              <a:srgbClr val="000000">
                <a:alpha val="70000"/>
              </a:srgbClr>
            </a:outerShdw>
          </a:effectLst>
        </p:spPr>
      </p:pic>
      <p:pic>
        <p:nvPicPr>
          <p:cNvPr id="55" name="Resim 54"/>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44899" y="5900101"/>
            <a:ext cx="1022243" cy="576065"/>
          </a:xfrm>
          <a:prstGeom prst="rect">
            <a:avLst/>
          </a:prstGeom>
          <a:ln>
            <a:noFill/>
          </a:ln>
          <a:effectLst>
            <a:outerShdw blurRad="190500" algn="tl" rotWithShape="0">
              <a:srgbClr val="000000">
                <a:alpha val="70000"/>
              </a:srgbClr>
            </a:outerShdw>
          </a:effectLst>
        </p:spPr>
      </p:pic>
      <p:pic>
        <p:nvPicPr>
          <p:cNvPr id="56" name="Resim 55"/>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16827" y="5893989"/>
            <a:ext cx="1022243" cy="576065"/>
          </a:xfrm>
          <a:prstGeom prst="rect">
            <a:avLst/>
          </a:prstGeom>
          <a:ln>
            <a:noFill/>
          </a:ln>
          <a:effectLst>
            <a:outerShdw blurRad="190500" algn="tl" rotWithShape="0">
              <a:srgbClr val="000000">
                <a:alpha val="70000"/>
              </a:srgbClr>
            </a:outerShdw>
          </a:effectLst>
        </p:spPr>
      </p:pic>
      <p:pic>
        <p:nvPicPr>
          <p:cNvPr id="57" name="Resim 5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35433" y="5903207"/>
            <a:ext cx="1022243" cy="576065"/>
          </a:xfrm>
          <a:prstGeom prst="rect">
            <a:avLst/>
          </a:prstGeom>
          <a:ln>
            <a:noFill/>
          </a:ln>
          <a:effectLst>
            <a:outerShdw blurRad="190500" algn="tl" rotWithShape="0">
              <a:srgbClr val="000000">
                <a:alpha val="70000"/>
              </a:srgbClr>
            </a:outerShdw>
          </a:effectLst>
        </p:spPr>
      </p:pic>
      <p:pic>
        <p:nvPicPr>
          <p:cNvPr id="58" name="Resim 57"/>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88687" y="5908259"/>
            <a:ext cx="1022243" cy="5760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7713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443" y="1132260"/>
            <a:ext cx="2623344" cy="5229200"/>
          </a:xfrm>
          <a:prstGeom prst="rect">
            <a:avLst/>
          </a:prstGeom>
        </p:spPr>
      </p:pic>
      <p:sp>
        <p:nvSpPr>
          <p:cNvPr id="7" name="Metin kutusu 6"/>
          <p:cNvSpPr txBox="1"/>
          <p:nvPr/>
        </p:nvSpPr>
        <p:spPr>
          <a:xfrm>
            <a:off x="0" y="260648"/>
            <a:ext cx="9143999" cy="584775"/>
          </a:xfrm>
          <a:prstGeom prst="rect">
            <a:avLst/>
          </a:prstGeom>
          <a:noFill/>
        </p:spPr>
        <p:txBody>
          <a:bodyPr wrap="square" rtlCol="0">
            <a:spAutoFit/>
          </a:bodyPr>
          <a:lstStyle/>
          <a:p>
            <a:pPr algn="ctr"/>
            <a:r>
              <a:rPr lang="tr-TR" sz="3200" dirty="0" smtClean="0"/>
              <a:t>Mobil Tahsilat</a:t>
            </a:r>
            <a:endParaRPr lang="tr-TR" sz="3200" dirty="0"/>
          </a:p>
        </p:txBody>
      </p:sp>
      <p:sp>
        <p:nvSpPr>
          <p:cNvPr id="5" name="Metin kutusu 4"/>
          <p:cNvSpPr txBox="1"/>
          <p:nvPr/>
        </p:nvSpPr>
        <p:spPr>
          <a:xfrm>
            <a:off x="0" y="2869697"/>
            <a:ext cx="4788024" cy="1754326"/>
          </a:xfrm>
          <a:prstGeom prst="rect">
            <a:avLst/>
          </a:prstGeom>
          <a:noFill/>
        </p:spPr>
        <p:txBody>
          <a:bodyPr wrap="square" rtlCol="0">
            <a:spAutoFit/>
          </a:bodyPr>
          <a:lstStyle/>
          <a:p>
            <a:r>
              <a:rPr lang="tr-TR" dirty="0" smtClean="0"/>
              <a:t>Netahsilat sistemi ile pos makinesi taşımadan cep telefonunuzu ya da tablet cihazınızı kullanarak sahada kredi kartı tahsilatı yapabilirsiniz.</a:t>
            </a:r>
          </a:p>
          <a:p>
            <a:endParaRPr lang="tr-TR" dirty="0"/>
          </a:p>
          <a:p>
            <a:r>
              <a:rPr lang="tr-TR" dirty="0" smtClean="0"/>
              <a:t>Ekranda tahsilat tutarını yazıp, kart bilgilerini girip tahsilatınızı yapabilirsiniz.</a:t>
            </a:r>
          </a:p>
        </p:txBody>
      </p:sp>
    </p:spTree>
    <p:extLst>
      <p:ext uri="{BB962C8B-B14F-4D97-AF65-F5344CB8AC3E}">
        <p14:creationId xmlns:p14="http://schemas.microsoft.com/office/powerpoint/2010/main" val="2593147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564904"/>
            <a:ext cx="6002111" cy="3733541"/>
          </a:xfrm>
          <a:prstGeom prst="rect">
            <a:avLst/>
          </a:prstGeom>
          <a:ln>
            <a:noFill/>
          </a:ln>
          <a:effectLst>
            <a:outerShdw blurRad="190500" algn="tl" rotWithShape="0">
              <a:srgbClr val="000000">
                <a:alpha val="70000"/>
              </a:srgbClr>
            </a:outerShdw>
          </a:effectLst>
        </p:spPr>
      </p:pic>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Dövizli Tahsilat</a:t>
            </a:r>
            <a:endParaRPr lang="tr-TR" sz="3200" dirty="0"/>
          </a:p>
        </p:txBody>
      </p:sp>
      <p:sp>
        <p:nvSpPr>
          <p:cNvPr id="8" name="Metin kutusu 7"/>
          <p:cNvSpPr txBox="1"/>
          <p:nvPr/>
        </p:nvSpPr>
        <p:spPr>
          <a:xfrm>
            <a:off x="-5497" y="938670"/>
            <a:ext cx="9144000" cy="1200329"/>
          </a:xfrm>
          <a:prstGeom prst="rect">
            <a:avLst/>
          </a:prstGeom>
          <a:noFill/>
        </p:spPr>
        <p:txBody>
          <a:bodyPr wrap="square" rtlCol="0">
            <a:spAutoFit/>
          </a:bodyPr>
          <a:lstStyle/>
          <a:p>
            <a:r>
              <a:rPr lang="tr-TR" dirty="0"/>
              <a:t>Eğer dövizli </a:t>
            </a:r>
            <a:r>
              <a:rPr lang="tr-TR" dirty="0" smtClean="0"/>
              <a:t>tahsilat yapmak isterseniz </a:t>
            </a:r>
            <a:r>
              <a:rPr lang="tr-TR" dirty="0"/>
              <a:t>ödemeleri dövizli olarak tahsil </a:t>
            </a:r>
            <a:r>
              <a:rPr lang="tr-TR" dirty="0" smtClean="0"/>
              <a:t>edebilirsiniz.</a:t>
            </a:r>
          </a:p>
          <a:p>
            <a:endParaRPr lang="tr-TR" dirty="0"/>
          </a:p>
          <a:p>
            <a:r>
              <a:rPr lang="tr-TR" dirty="0" smtClean="0"/>
              <a:t>Bu </a:t>
            </a:r>
            <a:r>
              <a:rPr lang="tr-TR" dirty="0"/>
              <a:t>durumda </a:t>
            </a:r>
            <a:r>
              <a:rPr lang="tr-TR" dirty="0" smtClean="0"/>
              <a:t>ödeme ekranında TL, USD, EURO vb. seçenekler ayrı veya birlikte yer alır ve bayi hangi döviz birimiyle ödeme yapacaksa seçerek ödemesini gerçekleştirir.</a:t>
            </a:r>
            <a:endParaRPr lang="tr-TR" dirty="0"/>
          </a:p>
        </p:txBody>
      </p:sp>
      <p:sp>
        <p:nvSpPr>
          <p:cNvPr id="14" name="Oval 13"/>
          <p:cNvSpPr/>
          <p:nvPr/>
        </p:nvSpPr>
        <p:spPr>
          <a:xfrm>
            <a:off x="2820529" y="2481375"/>
            <a:ext cx="2088231" cy="5991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563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844824"/>
            <a:ext cx="4464496" cy="4606227"/>
          </a:xfrm>
          <a:prstGeom prst="rect">
            <a:avLst/>
          </a:prstGeom>
          <a:ln>
            <a:noFill/>
          </a:ln>
          <a:effectLst>
            <a:outerShdw blurRad="190500" algn="tl" rotWithShape="0">
              <a:srgbClr val="000000">
                <a:alpha val="70000"/>
              </a:srgbClr>
            </a:outerShdw>
          </a:effectLst>
        </p:spPr>
      </p:pic>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Dövizle Endeksli Tahsilat</a:t>
            </a:r>
            <a:endParaRPr lang="tr-TR" sz="3200" dirty="0"/>
          </a:p>
        </p:txBody>
      </p:sp>
      <p:sp>
        <p:nvSpPr>
          <p:cNvPr id="8" name="Metin kutusu 7"/>
          <p:cNvSpPr txBox="1"/>
          <p:nvPr/>
        </p:nvSpPr>
        <p:spPr>
          <a:xfrm>
            <a:off x="-5497" y="938670"/>
            <a:ext cx="9144000" cy="646331"/>
          </a:xfrm>
          <a:prstGeom prst="rect">
            <a:avLst/>
          </a:prstGeom>
          <a:noFill/>
        </p:spPr>
        <p:txBody>
          <a:bodyPr wrap="square" rtlCol="0">
            <a:spAutoFit/>
          </a:bodyPr>
          <a:lstStyle/>
          <a:p>
            <a:r>
              <a:rPr lang="tr-TR" dirty="0" smtClean="0"/>
              <a:t>Ödemelerinizi DÖVİZE ENDEKSLİ olarak ta alabilirsiniz. Yani USD veya EURO karşılığı TL tahsilat yapabilirsiniz.</a:t>
            </a:r>
            <a:endParaRPr lang="tr-TR" dirty="0"/>
          </a:p>
        </p:txBody>
      </p:sp>
      <p:sp>
        <p:nvSpPr>
          <p:cNvPr id="14" name="Oval 13"/>
          <p:cNvSpPr/>
          <p:nvPr/>
        </p:nvSpPr>
        <p:spPr>
          <a:xfrm>
            <a:off x="2339752" y="1700249"/>
            <a:ext cx="2520280" cy="8367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85725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45" y="2420888"/>
            <a:ext cx="5206346" cy="3719665"/>
          </a:xfrm>
          <a:prstGeom prst="rect">
            <a:avLst/>
          </a:prstGeom>
          <a:ln>
            <a:noFill/>
          </a:ln>
          <a:effectLst>
            <a:outerShdw blurRad="190500" algn="tl" rotWithShape="0">
              <a:srgbClr val="000000">
                <a:alpha val="70000"/>
              </a:srgbClr>
            </a:outerShdw>
          </a:effectLst>
        </p:spPr>
      </p:pic>
      <p:sp>
        <p:nvSpPr>
          <p:cNvPr id="5" name="Metin kutusu 4"/>
          <p:cNvSpPr txBox="1"/>
          <p:nvPr/>
        </p:nvSpPr>
        <p:spPr>
          <a:xfrm>
            <a:off x="-2854" y="4901765"/>
            <a:ext cx="2466010" cy="923330"/>
          </a:xfrm>
          <a:prstGeom prst="rect">
            <a:avLst/>
          </a:prstGeom>
          <a:noFill/>
        </p:spPr>
        <p:txBody>
          <a:bodyPr wrap="square" rtlCol="0">
            <a:spAutoFit/>
          </a:bodyPr>
          <a:lstStyle/>
          <a:p>
            <a:r>
              <a:rPr lang="tr-TR" dirty="0" smtClean="0"/>
              <a:t>Ürün/hizmet seçildikten</a:t>
            </a:r>
          </a:p>
          <a:p>
            <a:r>
              <a:rPr lang="tr-TR" dirty="0" smtClean="0"/>
              <a:t>sonra banka/taksit seçilir</a:t>
            </a:r>
          </a:p>
        </p:txBody>
      </p:sp>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Ödeme Kalemi Tanımlama</a:t>
            </a:r>
            <a:endParaRPr lang="tr-TR" sz="3200" dirty="0"/>
          </a:p>
        </p:txBody>
      </p:sp>
      <p:sp>
        <p:nvSpPr>
          <p:cNvPr id="12" name="Metin kutusu 11"/>
          <p:cNvSpPr txBox="1"/>
          <p:nvPr/>
        </p:nvSpPr>
        <p:spPr>
          <a:xfrm>
            <a:off x="-1" y="980728"/>
            <a:ext cx="9143999" cy="923330"/>
          </a:xfrm>
          <a:prstGeom prst="rect">
            <a:avLst/>
          </a:prstGeom>
          <a:noFill/>
        </p:spPr>
        <p:txBody>
          <a:bodyPr wrap="square" rtlCol="0">
            <a:spAutoFit/>
          </a:bodyPr>
          <a:lstStyle/>
          <a:p>
            <a:pPr algn="ctr"/>
            <a:r>
              <a:rPr lang="tr-TR" dirty="0" smtClean="0"/>
              <a:t>Netahsilat e-tahsilat sisteminde «Ödeme Kalemi» tanımlaması da yapılabilmektedir. Örneğin standart ürün ya da hizmet satışı yapıyorsanız bunları önceden tanımlayabilir ve bayinin bunu seçerek ödeme yapmasını sağlayabilirsiniz.</a:t>
            </a:r>
          </a:p>
        </p:txBody>
      </p:sp>
      <p:sp>
        <p:nvSpPr>
          <p:cNvPr id="8" name="Metin kutusu 7"/>
          <p:cNvSpPr txBox="1"/>
          <p:nvPr/>
        </p:nvSpPr>
        <p:spPr>
          <a:xfrm>
            <a:off x="-9101" y="3234548"/>
            <a:ext cx="1645001" cy="369332"/>
          </a:xfrm>
          <a:prstGeom prst="rect">
            <a:avLst/>
          </a:prstGeom>
          <a:noFill/>
        </p:spPr>
        <p:txBody>
          <a:bodyPr wrap="square" rtlCol="0">
            <a:spAutoFit/>
          </a:bodyPr>
          <a:lstStyle/>
          <a:p>
            <a:r>
              <a:rPr lang="tr-TR" dirty="0" smtClean="0"/>
              <a:t>Seçim bölmesi</a:t>
            </a:r>
          </a:p>
        </p:txBody>
      </p:sp>
      <p:cxnSp>
        <p:nvCxnSpPr>
          <p:cNvPr id="11" name="Düz Ok Bağlayıcısı 10"/>
          <p:cNvCxnSpPr/>
          <p:nvPr/>
        </p:nvCxnSpPr>
        <p:spPr>
          <a:xfrm>
            <a:off x="1687856" y="3419214"/>
            <a:ext cx="2520280" cy="534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2508865" y="5363430"/>
            <a:ext cx="1462296"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645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990" y="2420888"/>
            <a:ext cx="3927886" cy="3950078"/>
          </a:xfrm>
          <a:prstGeom prst="rect">
            <a:avLst/>
          </a:prstGeom>
          <a:ln>
            <a:noFill/>
          </a:ln>
          <a:effectLst>
            <a:outerShdw blurRad="190500" algn="tl" rotWithShape="0">
              <a:srgbClr val="000000">
                <a:alpha val="70000"/>
              </a:srgbClr>
            </a:outerShdw>
          </a:effectLst>
        </p:spPr>
      </p:pic>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Periyodik Tahsilat</a:t>
            </a:r>
            <a:endParaRPr lang="tr-TR" sz="3200" dirty="0"/>
          </a:p>
        </p:txBody>
      </p:sp>
      <p:sp>
        <p:nvSpPr>
          <p:cNvPr id="12" name="Metin kutusu 11"/>
          <p:cNvSpPr txBox="1"/>
          <p:nvPr/>
        </p:nvSpPr>
        <p:spPr>
          <a:xfrm>
            <a:off x="-1" y="980728"/>
            <a:ext cx="9143999" cy="923330"/>
          </a:xfrm>
          <a:prstGeom prst="rect">
            <a:avLst/>
          </a:prstGeom>
          <a:noFill/>
        </p:spPr>
        <p:txBody>
          <a:bodyPr wrap="square" rtlCol="0">
            <a:spAutoFit/>
          </a:bodyPr>
          <a:lstStyle/>
          <a:p>
            <a:pPr algn="ctr"/>
            <a:r>
              <a:rPr lang="tr-TR" dirty="0" smtClean="0"/>
              <a:t>Eğer bayilerinizden düzenli/periyodik ödeme alıyorsanız bu işlemi Netahsilat sistemiyle otomatik olarak yapabilirsiniz. Tutar, işlem sıklığı ve işlem tarihini belirleyip kredi kartı bilgilerini kaydederek periyodik tahsilat tanımlaması yapabilirsiniz.</a:t>
            </a:r>
          </a:p>
        </p:txBody>
      </p:sp>
      <p:sp>
        <p:nvSpPr>
          <p:cNvPr id="8" name="Metin kutusu 7"/>
          <p:cNvSpPr txBox="1"/>
          <p:nvPr/>
        </p:nvSpPr>
        <p:spPr>
          <a:xfrm>
            <a:off x="-5071" y="2735409"/>
            <a:ext cx="2634565" cy="646331"/>
          </a:xfrm>
          <a:prstGeom prst="rect">
            <a:avLst/>
          </a:prstGeom>
          <a:noFill/>
        </p:spPr>
        <p:txBody>
          <a:bodyPr wrap="square" rtlCol="0">
            <a:spAutoFit/>
          </a:bodyPr>
          <a:lstStyle/>
          <a:p>
            <a:r>
              <a:rPr lang="tr-TR" dirty="0" smtClean="0"/>
              <a:t>Tutar, işlem adedi, işlem sıklığı ve işlem tarihi seçilir</a:t>
            </a:r>
          </a:p>
        </p:txBody>
      </p:sp>
      <p:sp>
        <p:nvSpPr>
          <p:cNvPr id="14" name="Metin kutusu 13"/>
          <p:cNvSpPr txBox="1"/>
          <p:nvPr/>
        </p:nvSpPr>
        <p:spPr>
          <a:xfrm>
            <a:off x="-5071" y="3797700"/>
            <a:ext cx="2627783" cy="646331"/>
          </a:xfrm>
          <a:prstGeom prst="rect">
            <a:avLst/>
          </a:prstGeom>
          <a:noFill/>
        </p:spPr>
        <p:txBody>
          <a:bodyPr wrap="square" rtlCol="0">
            <a:spAutoFit/>
          </a:bodyPr>
          <a:lstStyle/>
          <a:p>
            <a:r>
              <a:rPr lang="tr-TR" dirty="0" smtClean="0"/>
              <a:t>Buna göre ödeme planı otomatik oluşur</a:t>
            </a:r>
          </a:p>
        </p:txBody>
      </p:sp>
      <p:sp>
        <p:nvSpPr>
          <p:cNvPr id="16" name="Metin kutusu 15"/>
          <p:cNvSpPr txBox="1"/>
          <p:nvPr/>
        </p:nvSpPr>
        <p:spPr>
          <a:xfrm>
            <a:off x="-5072" y="5237860"/>
            <a:ext cx="2771800" cy="646331"/>
          </a:xfrm>
          <a:prstGeom prst="rect">
            <a:avLst/>
          </a:prstGeom>
          <a:noFill/>
        </p:spPr>
        <p:txBody>
          <a:bodyPr wrap="square" rtlCol="0">
            <a:spAutoFit/>
          </a:bodyPr>
          <a:lstStyle/>
          <a:p>
            <a:r>
              <a:rPr lang="tr-TR" dirty="0" smtClean="0"/>
              <a:t>Kart bilgileri girilir ve düzenli ödeme kaydı oluşur</a:t>
            </a:r>
          </a:p>
        </p:txBody>
      </p:sp>
      <p:cxnSp>
        <p:nvCxnSpPr>
          <p:cNvPr id="11" name="Düz Ok Bağlayıcısı 10"/>
          <p:cNvCxnSpPr/>
          <p:nvPr/>
        </p:nvCxnSpPr>
        <p:spPr>
          <a:xfrm>
            <a:off x="2629495" y="3060146"/>
            <a:ext cx="1462296"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2622713" y="4120866"/>
            <a:ext cx="1462296"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2629495" y="5561026"/>
            <a:ext cx="1462296"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179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116" y="2701957"/>
            <a:ext cx="6767078" cy="3326293"/>
          </a:xfrm>
          <a:prstGeom prst="rect">
            <a:avLst/>
          </a:prstGeom>
          <a:ln>
            <a:noFill/>
          </a:ln>
          <a:effectLst>
            <a:outerShdw blurRad="190500" algn="tl" rotWithShape="0">
              <a:srgbClr val="000000">
                <a:alpha val="70000"/>
              </a:srgbClr>
            </a:outerShdw>
          </a:effectLst>
        </p:spPr>
      </p:pic>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SMS İle Tahsilat</a:t>
            </a:r>
            <a:endParaRPr lang="tr-TR" sz="3200" dirty="0"/>
          </a:p>
        </p:txBody>
      </p:sp>
      <p:sp>
        <p:nvSpPr>
          <p:cNvPr id="12" name="Metin kutusu 11"/>
          <p:cNvSpPr txBox="1"/>
          <p:nvPr/>
        </p:nvSpPr>
        <p:spPr>
          <a:xfrm>
            <a:off x="-1" y="980728"/>
            <a:ext cx="9143999" cy="646331"/>
          </a:xfrm>
          <a:prstGeom prst="rect">
            <a:avLst/>
          </a:prstGeom>
          <a:noFill/>
        </p:spPr>
        <p:txBody>
          <a:bodyPr wrap="square" rtlCol="0">
            <a:spAutoFit/>
          </a:bodyPr>
          <a:lstStyle/>
          <a:p>
            <a:pPr algn="ctr"/>
            <a:r>
              <a:rPr lang="tr-TR" dirty="0" smtClean="0"/>
              <a:t>Bayilerinize tek tek ya da toplu SMS göndererek cari borç bakiyesi veya diğer tutarlarda ödeme alabilirsiniz. SMS ‘i alan kişi direkt cep telefonu üzerinden ödeme yapabilir.</a:t>
            </a:r>
          </a:p>
        </p:txBody>
      </p:sp>
      <p:sp>
        <p:nvSpPr>
          <p:cNvPr id="8" name="Metin kutusu 7"/>
          <p:cNvSpPr txBox="1"/>
          <p:nvPr/>
        </p:nvSpPr>
        <p:spPr>
          <a:xfrm>
            <a:off x="-1" y="2818096"/>
            <a:ext cx="2040535" cy="923330"/>
          </a:xfrm>
          <a:prstGeom prst="rect">
            <a:avLst/>
          </a:prstGeom>
          <a:noFill/>
        </p:spPr>
        <p:txBody>
          <a:bodyPr wrap="square" rtlCol="0">
            <a:spAutoFit/>
          </a:bodyPr>
          <a:lstStyle/>
          <a:p>
            <a:r>
              <a:rPr lang="tr-TR" dirty="0" smtClean="0"/>
              <a:t>SMS gönderimi için seçiminizi yaparsınız</a:t>
            </a:r>
          </a:p>
        </p:txBody>
      </p:sp>
      <p:sp>
        <p:nvSpPr>
          <p:cNvPr id="14" name="Metin kutusu 13"/>
          <p:cNvSpPr txBox="1"/>
          <p:nvPr/>
        </p:nvSpPr>
        <p:spPr>
          <a:xfrm>
            <a:off x="1" y="4088105"/>
            <a:ext cx="2040534" cy="1477328"/>
          </a:xfrm>
          <a:prstGeom prst="rect">
            <a:avLst/>
          </a:prstGeom>
          <a:noFill/>
        </p:spPr>
        <p:txBody>
          <a:bodyPr wrap="square" rtlCol="0">
            <a:spAutoFit/>
          </a:bodyPr>
          <a:lstStyle/>
          <a:p>
            <a:r>
              <a:rPr lang="tr-TR" dirty="0" smtClean="0"/>
              <a:t>Firmaların cari borç bakiyelerini veya elle gireceğiniz tutarı gönderebilirsiniz.</a:t>
            </a:r>
          </a:p>
        </p:txBody>
      </p:sp>
      <p:cxnSp>
        <p:nvCxnSpPr>
          <p:cNvPr id="11" name="Düz Ok Bağlayıcısı 10"/>
          <p:cNvCxnSpPr/>
          <p:nvPr/>
        </p:nvCxnSpPr>
        <p:spPr>
          <a:xfrm>
            <a:off x="1691680" y="4725144"/>
            <a:ext cx="417646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1691680" y="3284984"/>
            <a:ext cx="792088"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813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 27"/>
          <p:cNvGrpSpPr/>
          <p:nvPr/>
        </p:nvGrpSpPr>
        <p:grpSpPr>
          <a:xfrm>
            <a:off x="304012" y="4365104"/>
            <a:ext cx="8535972" cy="1806338"/>
            <a:chOff x="380120" y="3859450"/>
            <a:chExt cx="8535972" cy="1806338"/>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396" y="4003961"/>
              <a:ext cx="1294183" cy="14379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20" y="5274820"/>
              <a:ext cx="1107099" cy="337050"/>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778" y="5378828"/>
              <a:ext cx="1364291" cy="218286"/>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4140" y="4545096"/>
              <a:ext cx="1038698" cy="380776"/>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4991" y="5326269"/>
              <a:ext cx="1096996" cy="287657"/>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1196" y="4609583"/>
              <a:ext cx="1399550" cy="301681"/>
            </a:xfrm>
            <a:prstGeom prst="rect">
              <a:avLst/>
            </a:prstGeom>
          </p:spPr>
        </p:pic>
        <p:pic>
          <p:nvPicPr>
            <p:cNvPr id="13" name="Resim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9137" y="3971661"/>
              <a:ext cx="1284618" cy="208394"/>
            </a:xfrm>
            <a:prstGeom prst="rect">
              <a:avLst/>
            </a:prstGeom>
          </p:spPr>
        </p:pic>
        <p:pic>
          <p:nvPicPr>
            <p:cNvPr id="14" name="Resim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5861" y="3914938"/>
              <a:ext cx="991981" cy="321843"/>
            </a:xfrm>
            <a:prstGeom prst="rect">
              <a:avLst/>
            </a:prstGeom>
          </p:spPr>
        </p:pic>
        <p:pic>
          <p:nvPicPr>
            <p:cNvPr id="15" name="Resim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93601" y="3961827"/>
              <a:ext cx="1222491" cy="233632"/>
            </a:xfrm>
            <a:prstGeom prst="rect">
              <a:avLst/>
            </a:prstGeom>
          </p:spPr>
        </p:pic>
        <p:pic>
          <p:nvPicPr>
            <p:cNvPr id="16" name="Resim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7601" y="4466899"/>
              <a:ext cx="642224" cy="541303"/>
            </a:xfrm>
            <a:prstGeom prst="rect">
              <a:avLst/>
            </a:prstGeom>
          </p:spPr>
        </p:pic>
        <p:pic>
          <p:nvPicPr>
            <p:cNvPr id="17" name="Resim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98985" y="5377821"/>
              <a:ext cx="1242838" cy="193330"/>
            </a:xfrm>
            <a:prstGeom prst="rect">
              <a:avLst/>
            </a:prstGeom>
          </p:spPr>
        </p:pic>
        <p:pic>
          <p:nvPicPr>
            <p:cNvPr id="18" name="Resim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7688" y="3859450"/>
              <a:ext cx="1371603" cy="432817"/>
            </a:xfrm>
            <a:prstGeom prst="rect">
              <a:avLst/>
            </a:prstGeom>
          </p:spPr>
        </p:pic>
        <p:pic>
          <p:nvPicPr>
            <p:cNvPr id="19" name="Resim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40351" y="5342699"/>
              <a:ext cx="1371603" cy="323089"/>
            </a:xfrm>
            <a:prstGeom prst="rect">
              <a:avLst/>
            </a:prstGeom>
          </p:spPr>
        </p:pic>
        <p:pic>
          <p:nvPicPr>
            <p:cNvPr id="20" name="Resim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62379" y="4577399"/>
              <a:ext cx="892052" cy="412574"/>
            </a:xfrm>
            <a:prstGeom prst="rect">
              <a:avLst/>
            </a:prstGeom>
          </p:spPr>
        </p:pic>
        <p:pic>
          <p:nvPicPr>
            <p:cNvPr id="21" name="Resim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37059" y="5280620"/>
              <a:ext cx="935573" cy="347201"/>
            </a:xfrm>
            <a:prstGeom prst="rect">
              <a:avLst/>
            </a:prstGeom>
          </p:spPr>
        </p:pic>
        <p:pic>
          <p:nvPicPr>
            <p:cNvPr id="22" name="Resim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0120" y="4577399"/>
              <a:ext cx="1030994" cy="316171"/>
            </a:xfrm>
            <a:prstGeom prst="rect">
              <a:avLst/>
            </a:prstGeom>
          </p:spPr>
        </p:pic>
        <p:pic>
          <p:nvPicPr>
            <p:cNvPr id="24" name="Resim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76396" y="4639554"/>
              <a:ext cx="1294183" cy="281845"/>
            </a:xfrm>
            <a:prstGeom prst="rect">
              <a:avLst/>
            </a:prstGeom>
          </p:spPr>
        </p:pic>
        <p:pic>
          <p:nvPicPr>
            <p:cNvPr id="25" name="Resim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401" y="4002680"/>
              <a:ext cx="1026609" cy="187071"/>
            </a:xfrm>
            <a:prstGeom prst="rect">
              <a:avLst/>
            </a:prstGeom>
          </p:spPr>
        </p:pic>
      </p:grpSp>
      <p:pic>
        <p:nvPicPr>
          <p:cNvPr id="26" name="Resim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40550" y="2203627"/>
            <a:ext cx="2462896" cy="1387917"/>
          </a:xfrm>
          <a:prstGeom prst="rect">
            <a:avLst/>
          </a:prstGeom>
          <a:ln>
            <a:noFill/>
          </a:ln>
          <a:effectLst>
            <a:outerShdw blurRad="190500" algn="tl" rotWithShape="0">
              <a:srgbClr val="000000">
                <a:alpha val="70000"/>
              </a:srgbClr>
            </a:outerShdw>
          </a:effectLst>
        </p:spPr>
      </p:pic>
      <p:sp>
        <p:nvSpPr>
          <p:cNvPr id="27" name="Metin kutusu 26"/>
          <p:cNvSpPr txBox="1"/>
          <p:nvPr/>
        </p:nvSpPr>
        <p:spPr>
          <a:xfrm>
            <a:off x="-1" y="356633"/>
            <a:ext cx="9143999" cy="1569660"/>
          </a:xfrm>
          <a:prstGeom prst="rect">
            <a:avLst/>
          </a:prstGeom>
          <a:noFill/>
        </p:spPr>
        <p:txBody>
          <a:bodyPr wrap="square" rtlCol="0">
            <a:spAutoFit/>
          </a:bodyPr>
          <a:lstStyle/>
          <a:p>
            <a:pPr algn="ctr"/>
            <a:r>
              <a:rPr lang="tr-TR" sz="2400" dirty="0" smtClean="0"/>
              <a:t>Netahsilat e-tahsilat sisteminde 20 bankanın sanal pos</a:t>
            </a:r>
          </a:p>
          <a:p>
            <a:pPr algn="ctr"/>
            <a:r>
              <a:rPr lang="tr-TR" sz="2400" dirty="0" smtClean="0"/>
              <a:t>entegrasyonu hazır olarak sunulmaktadır. Dilediğiniz bankanın</a:t>
            </a:r>
          </a:p>
          <a:p>
            <a:pPr algn="ctr"/>
            <a:r>
              <a:rPr lang="tr-TR" sz="2400" dirty="0" smtClean="0"/>
              <a:t>sanal posu ile bayilerinizden tek çekim veya taksitli</a:t>
            </a:r>
          </a:p>
          <a:p>
            <a:pPr algn="ctr"/>
            <a:r>
              <a:rPr lang="tr-TR" sz="2400" dirty="0" smtClean="0"/>
              <a:t>kredi kartı tahsilatı yapabilirsiniz.</a:t>
            </a:r>
            <a:endParaRPr lang="tr-TR" sz="2400" dirty="0"/>
          </a:p>
        </p:txBody>
      </p:sp>
      <p:sp>
        <p:nvSpPr>
          <p:cNvPr id="31" name="Sağ Ok Belirtme Çizgisi 30"/>
          <p:cNvSpPr/>
          <p:nvPr/>
        </p:nvSpPr>
        <p:spPr>
          <a:xfrm rot="16200000">
            <a:off x="3177317" y="712089"/>
            <a:ext cx="2789368" cy="8837142"/>
          </a:xfrm>
          <a:prstGeom prst="rightArrowCallout">
            <a:avLst>
              <a:gd name="adj1" fmla="val 6217"/>
              <a:gd name="adj2" fmla="val 5874"/>
              <a:gd name="adj3" fmla="val 6630"/>
              <a:gd name="adj4" fmla="val 896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99142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2348880"/>
            <a:ext cx="2065908" cy="4118044"/>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289" y="2348880"/>
            <a:ext cx="2065908" cy="4118044"/>
          </a:xfrm>
          <a:prstGeom prst="rect">
            <a:avLst/>
          </a:prstGeom>
        </p:spPr>
      </p:pic>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SMS İle Tahsilat</a:t>
            </a:r>
            <a:endParaRPr lang="tr-TR" sz="3200" dirty="0"/>
          </a:p>
        </p:txBody>
      </p:sp>
      <p:sp>
        <p:nvSpPr>
          <p:cNvPr id="8" name="Metin kutusu 7"/>
          <p:cNvSpPr txBox="1"/>
          <p:nvPr/>
        </p:nvSpPr>
        <p:spPr>
          <a:xfrm>
            <a:off x="371135" y="1113969"/>
            <a:ext cx="3816424" cy="646331"/>
          </a:xfrm>
          <a:prstGeom prst="rect">
            <a:avLst/>
          </a:prstGeom>
          <a:noFill/>
        </p:spPr>
        <p:txBody>
          <a:bodyPr wrap="square" rtlCol="0">
            <a:spAutoFit/>
          </a:bodyPr>
          <a:lstStyle/>
          <a:p>
            <a:pPr algn="ctr"/>
            <a:r>
              <a:rPr lang="tr-TR" dirty="0" smtClean="0"/>
              <a:t>SMS ‘i alan kişi mesaj içindeki</a:t>
            </a:r>
          </a:p>
          <a:p>
            <a:pPr algn="ctr"/>
            <a:r>
              <a:rPr lang="tr-TR" dirty="0" smtClean="0"/>
              <a:t>ÖDEME linkini tıklar.</a:t>
            </a:r>
          </a:p>
        </p:txBody>
      </p:sp>
      <p:sp>
        <p:nvSpPr>
          <p:cNvPr id="13" name="Metin kutusu 12"/>
          <p:cNvSpPr txBox="1"/>
          <p:nvPr/>
        </p:nvSpPr>
        <p:spPr>
          <a:xfrm>
            <a:off x="4979647" y="1113969"/>
            <a:ext cx="3816424" cy="646331"/>
          </a:xfrm>
          <a:prstGeom prst="rect">
            <a:avLst/>
          </a:prstGeom>
          <a:noFill/>
        </p:spPr>
        <p:txBody>
          <a:bodyPr wrap="square" rtlCol="0">
            <a:spAutoFit/>
          </a:bodyPr>
          <a:lstStyle/>
          <a:p>
            <a:pPr algn="ctr"/>
            <a:r>
              <a:rPr lang="tr-TR" dirty="0" smtClean="0"/>
              <a:t>Ödeme sayfası, tutar yazılı olarak açılır ve ödemesini yapar.</a:t>
            </a:r>
          </a:p>
        </p:txBody>
      </p:sp>
      <p:cxnSp>
        <p:nvCxnSpPr>
          <p:cNvPr id="14" name="Düz Ok Bağlayıcısı 13"/>
          <p:cNvCxnSpPr/>
          <p:nvPr/>
        </p:nvCxnSpPr>
        <p:spPr>
          <a:xfrm>
            <a:off x="3623823" y="4405793"/>
            <a:ext cx="2062761"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Dirsek Bağlayıcısı 6"/>
          <p:cNvCxnSpPr/>
          <p:nvPr/>
        </p:nvCxnSpPr>
        <p:spPr>
          <a:xfrm rot="16200000" flipH="1">
            <a:off x="-288412" y="2995538"/>
            <a:ext cx="2304256" cy="528457"/>
          </a:xfrm>
          <a:prstGeom prst="bentConnector3">
            <a:avLst>
              <a:gd name="adj1" fmla="val 10005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650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116" y="2701957"/>
            <a:ext cx="6767078" cy="3326293"/>
          </a:xfrm>
          <a:prstGeom prst="rect">
            <a:avLst/>
          </a:prstGeom>
          <a:ln>
            <a:noFill/>
          </a:ln>
          <a:effectLst>
            <a:outerShdw blurRad="190500" algn="tl" rotWithShape="0">
              <a:srgbClr val="000000">
                <a:alpha val="70000"/>
              </a:srgbClr>
            </a:outerShdw>
          </a:effectLst>
        </p:spPr>
      </p:pic>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E-Mail İle Tahsilat</a:t>
            </a:r>
            <a:endParaRPr lang="tr-TR" sz="3200" dirty="0"/>
          </a:p>
        </p:txBody>
      </p:sp>
      <p:sp>
        <p:nvSpPr>
          <p:cNvPr id="12" name="Metin kutusu 11"/>
          <p:cNvSpPr txBox="1"/>
          <p:nvPr/>
        </p:nvSpPr>
        <p:spPr>
          <a:xfrm>
            <a:off x="-1" y="980728"/>
            <a:ext cx="9143999" cy="646331"/>
          </a:xfrm>
          <a:prstGeom prst="rect">
            <a:avLst/>
          </a:prstGeom>
          <a:noFill/>
        </p:spPr>
        <p:txBody>
          <a:bodyPr wrap="square" rtlCol="0">
            <a:spAutoFit/>
          </a:bodyPr>
          <a:lstStyle/>
          <a:p>
            <a:pPr algn="ctr"/>
            <a:r>
              <a:rPr lang="tr-TR" dirty="0" smtClean="0"/>
              <a:t>Bayilerinize tek tek ya da toplu e-mail göndererek cari borç bakiyesi veya diğer tutarlarda ödeme alabilirsiniz. E-maili alan kişi ilgili linki tıklayarak anında ödeme yapabilir.</a:t>
            </a:r>
          </a:p>
        </p:txBody>
      </p:sp>
      <p:sp>
        <p:nvSpPr>
          <p:cNvPr id="8" name="Metin kutusu 7"/>
          <p:cNvSpPr txBox="1"/>
          <p:nvPr/>
        </p:nvSpPr>
        <p:spPr>
          <a:xfrm>
            <a:off x="107501" y="2895327"/>
            <a:ext cx="1933033" cy="923330"/>
          </a:xfrm>
          <a:prstGeom prst="rect">
            <a:avLst/>
          </a:prstGeom>
          <a:noFill/>
        </p:spPr>
        <p:txBody>
          <a:bodyPr wrap="square" rtlCol="0">
            <a:spAutoFit/>
          </a:bodyPr>
          <a:lstStyle/>
          <a:p>
            <a:r>
              <a:rPr lang="tr-TR" dirty="0" smtClean="0"/>
              <a:t>E-mail gönderimi için seçiminizi yaparsınız</a:t>
            </a:r>
          </a:p>
        </p:txBody>
      </p:sp>
      <p:sp>
        <p:nvSpPr>
          <p:cNvPr id="14" name="Metin kutusu 13"/>
          <p:cNvSpPr txBox="1"/>
          <p:nvPr/>
        </p:nvSpPr>
        <p:spPr>
          <a:xfrm>
            <a:off x="107501" y="4088105"/>
            <a:ext cx="1933033" cy="1477328"/>
          </a:xfrm>
          <a:prstGeom prst="rect">
            <a:avLst/>
          </a:prstGeom>
          <a:noFill/>
        </p:spPr>
        <p:txBody>
          <a:bodyPr wrap="square" rtlCol="0">
            <a:spAutoFit/>
          </a:bodyPr>
          <a:lstStyle/>
          <a:p>
            <a:r>
              <a:rPr lang="tr-TR" dirty="0" smtClean="0"/>
              <a:t>Firmaların cari borç bakiyelerini veya elle gireceğiniz tutarı gönderebilirsiniz.</a:t>
            </a:r>
          </a:p>
        </p:txBody>
      </p:sp>
      <p:cxnSp>
        <p:nvCxnSpPr>
          <p:cNvPr id="11" name="Düz Ok Bağlayıcısı 10"/>
          <p:cNvCxnSpPr/>
          <p:nvPr/>
        </p:nvCxnSpPr>
        <p:spPr>
          <a:xfrm>
            <a:off x="1620907" y="3284984"/>
            <a:ext cx="790853"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1620907" y="4797152"/>
            <a:ext cx="4247237"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73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E-Mail İle Tahsilat</a:t>
            </a:r>
            <a:endParaRPr lang="tr-TR" sz="3200" dirty="0"/>
          </a:p>
        </p:txBody>
      </p:sp>
      <p:sp>
        <p:nvSpPr>
          <p:cNvPr id="8" name="Metin kutusu 7"/>
          <p:cNvSpPr txBox="1"/>
          <p:nvPr/>
        </p:nvSpPr>
        <p:spPr>
          <a:xfrm>
            <a:off x="-2" y="1196752"/>
            <a:ext cx="9144000" cy="646331"/>
          </a:xfrm>
          <a:prstGeom prst="rect">
            <a:avLst/>
          </a:prstGeom>
          <a:noFill/>
        </p:spPr>
        <p:txBody>
          <a:bodyPr wrap="square" rtlCol="0">
            <a:spAutoFit/>
          </a:bodyPr>
          <a:lstStyle/>
          <a:p>
            <a:pPr algn="ctr"/>
            <a:r>
              <a:rPr lang="tr-TR" dirty="0" smtClean="0"/>
              <a:t>E-maili alan kişi mailin içeriğindeki linki tıklar, tutarın yazılı olduğu ödeme</a:t>
            </a:r>
          </a:p>
          <a:p>
            <a:pPr algn="ctr"/>
            <a:r>
              <a:rPr lang="tr-TR" dirty="0" smtClean="0"/>
              <a:t>sayfası açılır ve ödemesini yapar.</a:t>
            </a:r>
          </a:p>
        </p:txBody>
      </p:sp>
      <p:cxnSp>
        <p:nvCxnSpPr>
          <p:cNvPr id="17" name="Düz Ok Bağlayıcısı 16"/>
          <p:cNvCxnSpPr/>
          <p:nvPr/>
        </p:nvCxnSpPr>
        <p:spPr>
          <a:xfrm>
            <a:off x="3635896" y="4869160"/>
            <a:ext cx="190112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46" y="2564904"/>
            <a:ext cx="7326305" cy="3447673"/>
          </a:xfrm>
          <a:prstGeom prst="rect">
            <a:avLst/>
          </a:prstGeom>
          <a:ln>
            <a:noFill/>
          </a:ln>
          <a:effectLst>
            <a:outerShdw blurRad="190500" algn="tl" rotWithShape="0">
              <a:srgbClr val="000000">
                <a:alpha val="70000"/>
              </a:srgbClr>
            </a:outerShdw>
          </a:effectLst>
        </p:spPr>
      </p:pic>
      <p:cxnSp>
        <p:nvCxnSpPr>
          <p:cNvPr id="7" name="Düz Ok Bağlayıcısı 6"/>
          <p:cNvCxnSpPr/>
          <p:nvPr/>
        </p:nvCxnSpPr>
        <p:spPr>
          <a:xfrm>
            <a:off x="6732240" y="1843083"/>
            <a:ext cx="0" cy="374615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621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4862" y="2895327"/>
            <a:ext cx="4749138" cy="3962673"/>
          </a:xfrm>
          <a:prstGeom prst="rect">
            <a:avLst/>
          </a:prstGeom>
        </p:spPr>
      </p:pic>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IVR İle Tahsilat</a:t>
            </a:r>
            <a:endParaRPr lang="tr-TR" sz="3200" dirty="0"/>
          </a:p>
        </p:txBody>
      </p:sp>
      <p:sp>
        <p:nvSpPr>
          <p:cNvPr id="12" name="Metin kutusu 11"/>
          <p:cNvSpPr txBox="1"/>
          <p:nvPr/>
        </p:nvSpPr>
        <p:spPr>
          <a:xfrm>
            <a:off x="-1" y="980728"/>
            <a:ext cx="9143999" cy="646331"/>
          </a:xfrm>
          <a:prstGeom prst="rect">
            <a:avLst/>
          </a:prstGeom>
          <a:noFill/>
        </p:spPr>
        <p:txBody>
          <a:bodyPr wrap="square" rtlCol="0">
            <a:spAutoFit/>
          </a:bodyPr>
          <a:lstStyle/>
          <a:p>
            <a:pPr algn="ctr"/>
            <a:r>
              <a:rPr lang="tr-TR" dirty="0" smtClean="0"/>
              <a:t>Call </a:t>
            </a:r>
            <a:r>
              <a:rPr lang="tr-TR" dirty="0" err="1" smtClean="0"/>
              <a:t>center</a:t>
            </a:r>
            <a:r>
              <a:rPr lang="tr-TR" dirty="0" smtClean="0"/>
              <a:t> görevlisi aracılığıyla bayilerinizden</a:t>
            </a:r>
          </a:p>
          <a:p>
            <a:pPr algn="ctr"/>
            <a:r>
              <a:rPr lang="tr-TR" dirty="0" smtClean="0"/>
              <a:t>kredi kartı tahsilatı yapılabilirsiniz.</a:t>
            </a:r>
          </a:p>
        </p:txBody>
      </p:sp>
      <p:sp>
        <p:nvSpPr>
          <p:cNvPr id="14" name="Metin kutusu 13"/>
          <p:cNvSpPr txBox="1"/>
          <p:nvPr/>
        </p:nvSpPr>
        <p:spPr>
          <a:xfrm>
            <a:off x="0" y="2562003"/>
            <a:ext cx="5451311" cy="646331"/>
          </a:xfrm>
          <a:prstGeom prst="rect">
            <a:avLst/>
          </a:prstGeom>
          <a:noFill/>
        </p:spPr>
        <p:txBody>
          <a:bodyPr wrap="square" rtlCol="0">
            <a:spAutoFit/>
          </a:bodyPr>
          <a:lstStyle/>
          <a:p>
            <a:r>
              <a:rPr lang="tr-TR" dirty="0" smtClean="0"/>
              <a:t>Müşteri hizmetleri yetkilisi telefonda konuştuğu bayisini kredi kartı ile ödeme yapması için robota yönlendirir.</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823" y="3789040"/>
            <a:ext cx="3462338" cy="2409825"/>
          </a:xfrm>
          <a:prstGeom prst="rect">
            <a:avLst/>
          </a:prstGeom>
          <a:ln>
            <a:noFill/>
          </a:ln>
          <a:effectLst>
            <a:outerShdw blurRad="190500" algn="tl" rotWithShape="0">
              <a:srgbClr val="000000">
                <a:alpha val="70000"/>
              </a:srgbClr>
            </a:outerShdw>
          </a:effectLst>
        </p:spPr>
      </p:pic>
      <p:cxnSp>
        <p:nvCxnSpPr>
          <p:cNvPr id="13" name="Düz Ok Bağlayıcısı 12"/>
          <p:cNvCxnSpPr/>
          <p:nvPr/>
        </p:nvCxnSpPr>
        <p:spPr>
          <a:xfrm>
            <a:off x="3942119" y="3429000"/>
            <a:ext cx="0" cy="2409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342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IVR İle Tahsilat</a:t>
            </a:r>
            <a:endParaRPr lang="tr-TR" sz="3200" dirty="0"/>
          </a:p>
        </p:txBody>
      </p:sp>
      <p:sp>
        <p:nvSpPr>
          <p:cNvPr id="14" name="Metin kutusu 13"/>
          <p:cNvSpPr txBox="1"/>
          <p:nvPr/>
        </p:nvSpPr>
        <p:spPr>
          <a:xfrm>
            <a:off x="0" y="3374256"/>
            <a:ext cx="4283968" cy="646331"/>
          </a:xfrm>
          <a:prstGeom prst="rect">
            <a:avLst/>
          </a:prstGeom>
          <a:noFill/>
        </p:spPr>
        <p:txBody>
          <a:bodyPr wrap="square" rtlCol="0">
            <a:spAutoFit/>
          </a:bodyPr>
          <a:lstStyle/>
          <a:p>
            <a:r>
              <a:rPr lang="tr-TR" dirty="0" smtClean="0"/>
              <a:t>Bayi kredi kartı bilgilerini telefondan tuşlar ve ödemesini gerçekleştirir.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2492896"/>
            <a:ext cx="4048125" cy="26860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77496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Dirsek Bağlayıcısı 7"/>
          <p:cNvCxnSpPr/>
          <p:nvPr/>
        </p:nvCxnSpPr>
        <p:spPr>
          <a:xfrm>
            <a:off x="2411760" y="3041351"/>
            <a:ext cx="2016226" cy="1368152"/>
          </a:xfrm>
          <a:prstGeom prst="bentConnector3">
            <a:avLst>
              <a:gd name="adj1" fmla="val -53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212976"/>
            <a:ext cx="3462338" cy="2171215"/>
          </a:xfrm>
          <a:prstGeom prst="rect">
            <a:avLst/>
          </a:prstGeom>
          <a:ln>
            <a:noFill/>
          </a:ln>
          <a:effectLst>
            <a:outerShdw blurRad="190500" algn="tl" rotWithShape="0">
              <a:srgbClr val="000000">
                <a:alpha val="70000"/>
              </a:srgbClr>
            </a:outerShdw>
          </a:effectLst>
        </p:spPr>
      </p:pic>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IVR İle Tahsilat</a:t>
            </a:r>
            <a:endParaRPr lang="tr-TR" sz="3200" dirty="0"/>
          </a:p>
        </p:txBody>
      </p:sp>
      <p:sp>
        <p:nvSpPr>
          <p:cNvPr id="14" name="Metin kutusu 13"/>
          <p:cNvSpPr txBox="1"/>
          <p:nvPr/>
        </p:nvSpPr>
        <p:spPr>
          <a:xfrm>
            <a:off x="0" y="2118019"/>
            <a:ext cx="5436099" cy="646331"/>
          </a:xfrm>
          <a:prstGeom prst="rect">
            <a:avLst/>
          </a:prstGeom>
          <a:noFill/>
        </p:spPr>
        <p:txBody>
          <a:bodyPr wrap="square" rtlCol="0">
            <a:spAutoFit/>
          </a:bodyPr>
          <a:lstStyle/>
          <a:p>
            <a:r>
              <a:rPr lang="tr-TR" dirty="0" smtClean="0"/>
              <a:t>Bu esnada müşteri hizmetleri yetkilisi işlem sürecini takip ederek sonucunu ekranında görür.</a:t>
            </a:r>
          </a:p>
        </p:txBody>
      </p:sp>
    </p:spTree>
    <p:extLst>
      <p:ext uri="{BB962C8B-B14F-4D97-AF65-F5344CB8AC3E}">
        <p14:creationId xmlns:p14="http://schemas.microsoft.com/office/powerpoint/2010/main" val="3775786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813" y="3861048"/>
            <a:ext cx="4248150" cy="2647950"/>
          </a:xfrm>
          <a:prstGeom prst="rect">
            <a:avLst/>
          </a:prstGeom>
        </p:spPr>
      </p:pic>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ERP ve Muhasebe Entegrasyonu</a:t>
            </a:r>
            <a:endParaRPr lang="tr-TR" sz="3200" dirty="0"/>
          </a:p>
        </p:txBody>
      </p:sp>
      <p:sp>
        <p:nvSpPr>
          <p:cNvPr id="12" name="Metin kutusu 11"/>
          <p:cNvSpPr txBox="1"/>
          <p:nvPr/>
        </p:nvSpPr>
        <p:spPr>
          <a:xfrm>
            <a:off x="-1" y="980728"/>
            <a:ext cx="9143999" cy="2215991"/>
          </a:xfrm>
          <a:prstGeom prst="rect">
            <a:avLst/>
          </a:prstGeom>
          <a:noFill/>
        </p:spPr>
        <p:txBody>
          <a:bodyPr wrap="square" rtlCol="0">
            <a:spAutoFit/>
          </a:bodyPr>
          <a:lstStyle/>
          <a:p>
            <a:pPr algn="ctr"/>
            <a:r>
              <a:rPr lang="tr-TR" sz="2400" dirty="0" smtClean="0"/>
              <a:t>Netahsilat e-tahsilat sisteminiz kullandığınız muhasebe ve ERP programlarına entegre olabilmektedir.</a:t>
            </a:r>
            <a:endParaRPr lang="tr-TR" sz="2400" dirty="0"/>
          </a:p>
          <a:p>
            <a:pPr algn="ctr"/>
            <a:endParaRPr lang="tr-TR" sz="2400" dirty="0" smtClean="0"/>
          </a:p>
          <a:p>
            <a:pPr algn="ctr"/>
            <a:r>
              <a:rPr lang="tr-TR" sz="2400" dirty="0" smtClean="0"/>
              <a:t>Bu sayede;</a:t>
            </a:r>
          </a:p>
          <a:p>
            <a:pPr marL="342900" indent="-342900" algn="ctr">
              <a:buFont typeface="Arial" charset="0"/>
              <a:buChar char="•"/>
            </a:pPr>
            <a:r>
              <a:rPr lang="tr-TR" sz="2100" dirty="0" smtClean="0">
                <a:solidFill>
                  <a:srgbClr val="FF0000"/>
                </a:solidFill>
              </a:rPr>
              <a:t>Bayilerinizin ödemeleri online cari hesaplarına aktarılmakta,</a:t>
            </a:r>
          </a:p>
          <a:p>
            <a:pPr marL="342900" indent="-342900" algn="ctr">
              <a:buFont typeface="Arial" charset="0"/>
              <a:buChar char="•"/>
            </a:pPr>
            <a:r>
              <a:rPr lang="tr-TR" sz="2100" dirty="0" smtClean="0">
                <a:solidFill>
                  <a:srgbClr val="FF0000"/>
                </a:solidFill>
              </a:rPr>
              <a:t>Dilerseniz bayileriniz ekstrelerini web sayfanızda görebilmektedir.</a:t>
            </a:r>
          </a:p>
        </p:txBody>
      </p:sp>
    </p:spTree>
    <p:extLst>
      <p:ext uri="{BB962C8B-B14F-4D97-AF65-F5344CB8AC3E}">
        <p14:creationId xmlns:p14="http://schemas.microsoft.com/office/powerpoint/2010/main" val="643437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0" y="260648"/>
            <a:ext cx="9143999" cy="584775"/>
          </a:xfrm>
          <a:prstGeom prst="rect">
            <a:avLst/>
          </a:prstGeom>
          <a:noFill/>
        </p:spPr>
        <p:txBody>
          <a:bodyPr wrap="square" rtlCol="0">
            <a:spAutoFit/>
          </a:bodyPr>
          <a:lstStyle/>
          <a:p>
            <a:pPr algn="ctr"/>
            <a:r>
              <a:rPr lang="tr-TR" sz="3200" dirty="0" smtClean="0"/>
              <a:t>Yönetici paneli</a:t>
            </a:r>
            <a:endParaRPr lang="tr-TR" sz="3200" dirty="0"/>
          </a:p>
        </p:txBody>
      </p:sp>
      <p:sp>
        <p:nvSpPr>
          <p:cNvPr id="11" name="Metin kutusu 10"/>
          <p:cNvSpPr txBox="1"/>
          <p:nvPr/>
        </p:nvSpPr>
        <p:spPr>
          <a:xfrm>
            <a:off x="-1" y="980728"/>
            <a:ext cx="9143999" cy="646331"/>
          </a:xfrm>
          <a:prstGeom prst="rect">
            <a:avLst/>
          </a:prstGeom>
          <a:noFill/>
        </p:spPr>
        <p:txBody>
          <a:bodyPr wrap="square" rtlCol="0">
            <a:spAutoFit/>
          </a:bodyPr>
          <a:lstStyle/>
          <a:p>
            <a:pPr algn="ctr"/>
            <a:r>
              <a:rPr lang="tr-TR" dirty="0" smtClean="0"/>
              <a:t>E-tahsilat sitenizin yönetim ve ayarlarını, sanal poslarınızın komisyon ve taksit ayarlamalarını, rapor işlemlerinizi sitenizin yönetim panelinden yani admin panelden yapabilirsiniz.</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82" y="2276872"/>
            <a:ext cx="6984632" cy="39182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93102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80" y="2236221"/>
            <a:ext cx="7685553" cy="3910409"/>
          </a:xfrm>
          <a:prstGeom prst="rect">
            <a:avLst/>
          </a:prstGeom>
          <a:ln>
            <a:noFill/>
          </a:ln>
          <a:effectLst>
            <a:outerShdw blurRad="190500" algn="tl" rotWithShape="0">
              <a:srgbClr val="000000">
                <a:alpha val="70000"/>
              </a:srgbClr>
            </a:outerShdw>
          </a:effectLst>
        </p:spPr>
      </p:pic>
      <p:sp>
        <p:nvSpPr>
          <p:cNvPr id="5" name="Metin kutusu 4"/>
          <p:cNvSpPr txBox="1"/>
          <p:nvPr/>
        </p:nvSpPr>
        <p:spPr>
          <a:xfrm>
            <a:off x="0" y="4006759"/>
            <a:ext cx="1193380" cy="369332"/>
          </a:xfrm>
          <a:prstGeom prst="rect">
            <a:avLst/>
          </a:prstGeom>
          <a:noFill/>
        </p:spPr>
        <p:txBody>
          <a:bodyPr wrap="square" rtlCol="0">
            <a:spAutoFit/>
          </a:bodyPr>
          <a:lstStyle/>
          <a:p>
            <a:r>
              <a:rPr lang="tr-TR" dirty="0" smtClean="0"/>
              <a:t>Dashboard</a:t>
            </a:r>
          </a:p>
        </p:txBody>
      </p:sp>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a:t>Yönetici paneli</a:t>
            </a:r>
          </a:p>
        </p:txBody>
      </p:sp>
      <p:sp>
        <p:nvSpPr>
          <p:cNvPr id="12" name="Metin kutusu 11"/>
          <p:cNvSpPr txBox="1"/>
          <p:nvPr/>
        </p:nvSpPr>
        <p:spPr>
          <a:xfrm>
            <a:off x="-1" y="980728"/>
            <a:ext cx="9143999" cy="646331"/>
          </a:xfrm>
          <a:prstGeom prst="rect">
            <a:avLst/>
          </a:prstGeom>
          <a:noFill/>
        </p:spPr>
        <p:txBody>
          <a:bodyPr wrap="square" rtlCol="0">
            <a:spAutoFit/>
          </a:bodyPr>
          <a:lstStyle/>
          <a:p>
            <a:pPr algn="ctr"/>
            <a:r>
              <a:rPr lang="tr-TR" dirty="0" smtClean="0"/>
              <a:t>Kullanıcı adı ve şifre yazarak admin panele girdiğinizde karşınıza dashboard gelir. Dashboard size anlık canlı tahsilat bilgilerini verir. Hangi bayiler, müşteriler ödeme yapmış, tutarlar, bankalar vb.</a:t>
            </a:r>
            <a:endParaRPr lang="tr-TR" dirty="0"/>
          </a:p>
        </p:txBody>
      </p:sp>
    </p:spTree>
    <p:extLst>
      <p:ext uri="{BB962C8B-B14F-4D97-AF65-F5344CB8AC3E}">
        <p14:creationId xmlns:p14="http://schemas.microsoft.com/office/powerpoint/2010/main" val="575818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348880"/>
            <a:ext cx="7118594" cy="3930408"/>
          </a:xfrm>
          <a:prstGeom prst="rect">
            <a:avLst/>
          </a:prstGeom>
          <a:ln>
            <a:noFill/>
          </a:ln>
          <a:effectLst>
            <a:outerShdw blurRad="190500" algn="tl" rotWithShape="0">
              <a:srgbClr val="000000">
                <a:alpha val="70000"/>
              </a:srgbClr>
            </a:outerShdw>
          </a:effectLst>
        </p:spPr>
      </p:pic>
      <p:sp>
        <p:nvSpPr>
          <p:cNvPr id="5" name="Metin kutusu 4"/>
          <p:cNvSpPr txBox="1"/>
          <p:nvPr/>
        </p:nvSpPr>
        <p:spPr>
          <a:xfrm>
            <a:off x="0" y="4129418"/>
            <a:ext cx="1476491" cy="369332"/>
          </a:xfrm>
          <a:prstGeom prst="rect">
            <a:avLst/>
          </a:prstGeom>
          <a:noFill/>
        </p:spPr>
        <p:txBody>
          <a:bodyPr wrap="square" rtlCol="0">
            <a:spAutoFit/>
          </a:bodyPr>
          <a:lstStyle/>
          <a:p>
            <a:r>
              <a:rPr lang="tr-TR" dirty="0" smtClean="0"/>
              <a:t>İşlem Listesi</a:t>
            </a:r>
          </a:p>
        </p:txBody>
      </p:sp>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a:t>Yönetici paneli</a:t>
            </a:r>
          </a:p>
        </p:txBody>
      </p:sp>
      <p:sp>
        <p:nvSpPr>
          <p:cNvPr id="12" name="Metin kutusu 11"/>
          <p:cNvSpPr txBox="1"/>
          <p:nvPr/>
        </p:nvSpPr>
        <p:spPr>
          <a:xfrm>
            <a:off x="-1" y="980728"/>
            <a:ext cx="9143999" cy="923330"/>
          </a:xfrm>
          <a:prstGeom prst="rect">
            <a:avLst/>
          </a:prstGeom>
          <a:noFill/>
        </p:spPr>
        <p:txBody>
          <a:bodyPr wrap="square" rtlCol="0">
            <a:spAutoFit/>
          </a:bodyPr>
          <a:lstStyle/>
          <a:p>
            <a:pPr algn="ctr"/>
            <a:r>
              <a:rPr lang="tr-TR" dirty="0" smtClean="0"/>
              <a:t>Ana menüdeki İŞLEMLER menüsüne tıkladığınızda bayilerinizin yaptığı ödemeleri listeleyerek görebilirsiniz. Bu menüde BAYİ bazında, BANKA bazında, TAKSİT-TEK ÇEKİM bazında ve birçok farklı filtreye göre raporlar alabilirsiniz.</a:t>
            </a:r>
            <a:endParaRPr lang="tr-TR" dirty="0"/>
          </a:p>
        </p:txBody>
      </p:sp>
    </p:spTree>
    <p:extLst>
      <p:ext uri="{BB962C8B-B14F-4D97-AF65-F5344CB8AC3E}">
        <p14:creationId xmlns:p14="http://schemas.microsoft.com/office/powerpoint/2010/main" val="2661995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056610"/>
            <a:ext cx="5477350" cy="3086654"/>
          </a:xfrm>
          <a:prstGeom prst="rect">
            <a:avLst/>
          </a:prstGeom>
          <a:ln>
            <a:noFill/>
          </a:ln>
          <a:effectLst>
            <a:outerShdw blurRad="190500" algn="tl" rotWithShape="0">
              <a:srgbClr val="000000">
                <a:alpha val="70000"/>
              </a:srgbClr>
            </a:outerShdw>
          </a:effectLst>
        </p:spPr>
      </p:pic>
      <p:sp>
        <p:nvSpPr>
          <p:cNvPr id="7" name="Metin kutusu 6"/>
          <p:cNvSpPr txBox="1"/>
          <p:nvPr/>
        </p:nvSpPr>
        <p:spPr>
          <a:xfrm>
            <a:off x="0" y="260648"/>
            <a:ext cx="9143999" cy="584775"/>
          </a:xfrm>
          <a:prstGeom prst="rect">
            <a:avLst/>
          </a:prstGeom>
          <a:noFill/>
        </p:spPr>
        <p:txBody>
          <a:bodyPr wrap="square" rtlCol="0">
            <a:spAutoFit/>
          </a:bodyPr>
          <a:lstStyle/>
          <a:p>
            <a:pPr algn="ctr"/>
            <a:r>
              <a:rPr lang="tr-TR" sz="3200" dirty="0" smtClean="0"/>
              <a:t>Nasıl Çalışır?</a:t>
            </a:r>
            <a:endParaRPr lang="tr-TR" sz="3200" dirty="0"/>
          </a:p>
        </p:txBody>
      </p:sp>
      <p:sp>
        <p:nvSpPr>
          <p:cNvPr id="5" name="Metin kutusu 4"/>
          <p:cNvSpPr txBox="1"/>
          <p:nvPr/>
        </p:nvSpPr>
        <p:spPr>
          <a:xfrm>
            <a:off x="0" y="2861273"/>
            <a:ext cx="3150112" cy="1477328"/>
          </a:xfrm>
          <a:prstGeom prst="rect">
            <a:avLst/>
          </a:prstGeom>
          <a:noFill/>
        </p:spPr>
        <p:txBody>
          <a:bodyPr wrap="square" rtlCol="0">
            <a:spAutoFit/>
          </a:bodyPr>
          <a:lstStyle/>
          <a:p>
            <a:r>
              <a:rPr lang="tr-TR" dirty="0" smtClean="0"/>
              <a:t>Firmanıza özel açılan ödeme sayfasındaki giriş ekranına;</a:t>
            </a:r>
          </a:p>
          <a:p>
            <a:endParaRPr lang="tr-TR" dirty="0" smtClean="0"/>
          </a:p>
          <a:p>
            <a:r>
              <a:rPr lang="tr-TR" dirty="0" smtClean="0"/>
              <a:t>Bayiler kullanıcı adı ve şifresini yazarak sisteme girer.</a:t>
            </a:r>
          </a:p>
        </p:txBody>
      </p:sp>
    </p:spTree>
    <p:extLst>
      <p:ext uri="{BB962C8B-B14F-4D97-AF65-F5344CB8AC3E}">
        <p14:creationId xmlns:p14="http://schemas.microsoft.com/office/powerpoint/2010/main" val="147139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2276872"/>
            <a:ext cx="5882608" cy="3878457"/>
          </a:xfrm>
          <a:prstGeom prst="rect">
            <a:avLst/>
          </a:prstGeom>
          <a:ln>
            <a:noFill/>
          </a:ln>
          <a:effectLst>
            <a:outerShdw blurRad="190500" algn="tl" rotWithShape="0">
              <a:srgbClr val="000000">
                <a:alpha val="70000"/>
              </a:srgbClr>
            </a:outerShdw>
          </a:effectLst>
        </p:spPr>
      </p:pic>
      <p:sp>
        <p:nvSpPr>
          <p:cNvPr id="5" name="Metin kutusu 4"/>
          <p:cNvSpPr txBox="1"/>
          <p:nvPr/>
        </p:nvSpPr>
        <p:spPr>
          <a:xfrm>
            <a:off x="-1" y="4031434"/>
            <a:ext cx="1980547" cy="369332"/>
          </a:xfrm>
          <a:prstGeom prst="rect">
            <a:avLst/>
          </a:prstGeom>
          <a:noFill/>
        </p:spPr>
        <p:txBody>
          <a:bodyPr wrap="square" rtlCol="0">
            <a:spAutoFit/>
          </a:bodyPr>
          <a:lstStyle/>
          <a:p>
            <a:r>
              <a:rPr lang="tr-TR" dirty="0" smtClean="0"/>
              <a:t>Online İade İşlemi</a:t>
            </a:r>
          </a:p>
        </p:txBody>
      </p:sp>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a:t>Yönetici paneli</a:t>
            </a:r>
          </a:p>
        </p:txBody>
      </p:sp>
      <p:sp>
        <p:nvSpPr>
          <p:cNvPr id="12" name="Metin kutusu 11"/>
          <p:cNvSpPr txBox="1"/>
          <p:nvPr/>
        </p:nvSpPr>
        <p:spPr>
          <a:xfrm>
            <a:off x="-1" y="980728"/>
            <a:ext cx="9143999" cy="646331"/>
          </a:xfrm>
          <a:prstGeom prst="rect">
            <a:avLst/>
          </a:prstGeom>
          <a:noFill/>
        </p:spPr>
        <p:txBody>
          <a:bodyPr wrap="square" rtlCol="0">
            <a:spAutoFit/>
          </a:bodyPr>
          <a:lstStyle/>
          <a:p>
            <a:pPr algn="ctr"/>
            <a:r>
              <a:rPr lang="tr-TR" dirty="0" smtClean="0"/>
              <a:t>İhtiyaç olması durumunda yapılan ödemeleri online iptal/iade yapabilirsiniz. Toplam tutarı iade yapabileceğinizi gibi kısmı iade de yapabilirsiniz.</a:t>
            </a:r>
            <a:endParaRPr lang="tr-TR" dirty="0"/>
          </a:p>
        </p:txBody>
      </p:sp>
    </p:spTree>
    <p:extLst>
      <p:ext uri="{BB962C8B-B14F-4D97-AF65-F5344CB8AC3E}">
        <p14:creationId xmlns:p14="http://schemas.microsoft.com/office/powerpoint/2010/main" val="1872438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 y="3604374"/>
            <a:ext cx="2402074" cy="369332"/>
          </a:xfrm>
          <a:prstGeom prst="rect">
            <a:avLst/>
          </a:prstGeom>
          <a:noFill/>
        </p:spPr>
        <p:txBody>
          <a:bodyPr wrap="square" rtlCol="0">
            <a:spAutoFit/>
          </a:bodyPr>
          <a:lstStyle/>
          <a:p>
            <a:r>
              <a:rPr lang="tr-TR" dirty="0" smtClean="0"/>
              <a:t>Rapor Örnekleri</a:t>
            </a:r>
          </a:p>
        </p:txBody>
      </p:sp>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a:t>Yönetici paneli</a:t>
            </a:r>
          </a:p>
        </p:txBody>
      </p:sp>
      <p:sp>
        <p:nvSpPr>
          <p:cNvPr id="12" name="Metin kutusu 11"/>
          <p:cNvSpPr txBox="1"/>
          <p:nvPr/>
        </p:nvSpPr>
        <p:spPr>
          <a:xfrm>
            <a:off x="-1" y="980728"/>
            <a:ext cx="9143999" cy="646331"/>
          </a:xfrm>
          <a:prstGeom prst="rect">
            <a:avLst/>
          </a:prstGeom>
          <a:noFill/>
        </p:spPr>
        <p:txBody>
          <a:bodyPr wrap="square" rtlCol="0">
            <a:spAutoFit/>
          </a:bodyPr>
          <a:lstStyle/>
          <a:p>
            <a:pPr algn="ctr"/>
            <a:r>
              <a:rPr lang="tr-TR" dirty="0" smtClean="0"/>
              <a:t>Ödemelerle ilgili çok çeşitli grafik raporlar alabilirsiniz. Bankaların raporları, bayilerin raporları, dönemsel tahsilat raporlar vb.</a:t>
            </a:r>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785652"/>
            <a:ext cx="5440353" cy="4753975"/>
          </a:xfrm>
          <a:prstGeom prst="rect">
            <a:avLst/>
          </a:prstGeom>
        </p:spPr>
      </p:pic>
      <p:cxnSp>
        <p:nvCxnSpPr>
          <p:cNvPr id="7" name="Düz Ok Bağlayıcısı 6"/>
          <p:cNvCxnSpPr/>
          <p:nvPr/>
        </p:nvCxnSpPr>
        <p:spPr>
          <a:xfrm>
            <a:off x="1763688" y="3789040"/>
            <a:ext cx="1462296"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091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564" y="2906966"/>
            <a:ext cx="6581965" cy="2809875"/>
          </a:xfrm>
          <a:prstGeom prst="rect">
            <a:avLst/>
          </a:prstGeom>
          <a:ln>
            <a:noFill/>
          </a:ln>
          <a:effectLst>
            <a:outerShdw blurRad="190500" algn="tl" rotWithShape="0">
              <a:srgbClr val="000000">
                <a:alpha val="70000"/>
              </a:srgbClr>
            </a:outerShdw>
          </a:effectLst>
        </p:spPr>
      </p:pic>
      <p:sp>
        <p:nvSpPr>
          <p:cNvPr id="5" name="Metin kutusu 4"/>
          <p:cNvSpPr txBox="1"/>
          <p:nvPr/>
        </p:nvSpPr>
        <p:spPr>
          <a:xfrm>
            <a:off x="-1" y="3988737"/>
            <a:ext cx="2173564" cy="646331"/>
          </a:xfrm>
          <a:prstGeom prst="rect">
            <a:avLst/>
          </a:prstGeom>
          <a:noFill/>
        </p:spPr>
        <p:txBody>
          <a:bodyPr wrap="square" rtlCol="0">
            <a:spAutoFit/>
          </a:bodyPr>
          <a:lstStyle/>
          <a:p>
            <a:r>
              <a:rPr lang="tr-TR" dirty="0" smtClean="0"/>
              <a:t>Sanal pos tanım ve yönetim ekranları</a:t>
            </a:r>
          </a:p>
        </p:txBody>
      </p:sp>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a:t>Yönetici paneli</a:t>
            </a:r>
          </a:p>
        </p:txBody>
      </p:sp>
      <p:sp>
        <p:nvSpPr>
          <p:cNvPr id="12" name="Metin kutusu 11"/>
          <p:cNvSpPr txBox="1"/>
          <p:nvPr/>
        </p:nvSpPr>
        <p:spPr>
          <a:xfrm>
            <a:off x="-1" y="980728"/>
            <a:ext cx="9143999" cy="646331"/>
          </a:xfrm>
          <a:prstGeom prst="rect">
            <a:avLst/>
          </a:prstGeom>
          <a:noFill/>
        </p:spPr>
        <p:txBody>
          <a:bodyPr wrap="square" rtlCol="0">
            <a:spAutoFit/>
          </a:bodyPr>
          <a:lstStyle/>
          <a:p>
            <a:pPr algn="ctr"/>
            <a:r>
              <a:rPr lang="tr-TR" dirty="0" smtClean="0"/>
              <a:t>E-tahsilat sitenize sınırsız sayıda sanal pos ekleyebilirsiniz. Dilediğinizde sanal posları aktif edebilir, dilediğinizde </a:t>
            </a:r>
            <a:r>
              <a:rPr lang="tr-TR" dirty="0" err="1" smtClean="0"/>
              <a:t>pasifleyebilirsiniz</a:t>
            </a:r>
            <a:r>
              <a:rPr lang="tr-TR" dirty="0" smtClean="0"/>
              <a:t>.</a:t>
            </a:r>
          </a:p>
        </p:txBody>
      </p:sp>
    </p:spTree>
    <p:extLst>
      <p:ext uri="{BB962C8B-B14F-4D97-AF65-F5344CB8AC3E}">
        <p14:creationId xmlns:p14="http://schemas.microsoft.com/office/powerpoint/2010/main" val="3747989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000" y="2685614"/>
            <a:ext cx="6853472" cy="3286125"/>
          </a:xfrm>
          <a:prstGeom prst="rect">
            <a:avLst/>
          </a:prstGeom>
          <a:ln>
            <a:noFill/>
          </a:ln>
          <a:effectLst>
            <a:outerShdw blurRad="190500" algn="tl" rotWithShape="0">
              <a:srgbClr val="000000">
                <a:alpha val="70000"/>
              </a:srgbClr>
            </a:outerShdw>
          </a:effectLst>
        </p:spPr>
      </p:pic>
      <p:sp>
        <p:nvSpPr>
          <p:cNvPr id="5" name="Metin kutusu 4"/>
          <p:cNvSpPr txBox="1"/>
          <p:nvPr/>
        </p:nvSpPr>
        <p:spPr>
          <a:xfrm>
            <a:off x="0" y="4005510"/>
            <a:ext cx="1967000" cy="646331"/>
          </a:xfrm>
          <a:prstGeom prst="rect">
            <a:avLst/>
          </a:prstGeom>
          <a:noFill/>
        </p:spPr>
        <p:txBody>
          <a:bodyPr wrap="square" rtlCol="0">
            <a:spAutoFit/>
          </a:bodyPr>
          <a:lstStyle/>
          <a:p>
            <a:r>
              <a:rPr lang="tr-TR" dirty="0" smtClean="0"/>
              <a:t>Taksit ve komisyon</a:t>
            </a:r>
          </a:p>
          <a:p>
            <a:r>
              <a:rPr lang="tr-TR" dirty="0" smtClean="0"/>
              <a:t>oranları tanımları</a:t>
            </a:r>
          </a:p>
        </p:txBody>
      </p:sp>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a:t>Yönetici paneli</a:t>
            </a:r>
          </a:p>
        </p:txBody>
      </p:sp>
      <p:sp>
        <p:nvSpPr>
          <p:cNvPr id="12" name="Metin kutusu 11"/>
          <p:cNvSpPr txBox="1"/>
          <p:nvPr/>
        </p:nvSpPr>
        <p:spPr>
          <a:xfrm>
            <a:off x="-1" y="980728"/>
            <a:ext cx="9143999" cy="646331"/>
          </a:xfrm>
          <a:prstGeom prst="rect">
            <a:avLst/>
          </a:prstGeom>
          <a:noFill/>
        </p:spPr>
        <p:txBody>
          <a:bodyPr wrap="square" rtlCol="0">
            <a:spAutoFit/>
          </a:bodyPr>
          <a:lstStyle/>
          <a:p>
            <a:pPr algn="ctr"/>
            <a:r>
              <a:rPr lang="tr-TR" dirty="0" smtClean="0"/>
              <a:t>Her sanal posa istediğiniz taksit seçeneklerini açabilirsiniz.</a:t>
            </a:r>
          </a:p>
          <a:p>
            <a:pPr algn="ctr"/>
            <a:r>
              <a:rPr lang="tr-TR" dirty="0" smtClean="0"/>
              <a:t>Taksit seçeneklerine dilediğiniz gibi komisyon oranları ekleyebilirsiniz.</a:t>
            </a:r>
          </a:p>
        </p:txBody>
      </p:sp>
    </p:spTree>
    <p:extLst>
      <p:ext uri="{BB962C8B-B14F-4D97-AF65-F5344CB8AC3E}">
        <p14:creationId xmlns:p14="http://schemas.microsoft.com/office/powerpoint/2010/main" val="2664973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0" y="260648"/>
            <a:ext cx="9143999" cy="584775"/>
          </a:xfrm>
          <a:prstGeom prst="rect">
            <a:avLst/>
          </a:prstGeom>
          <a:noFill/>
        </p:spPr>
        <p:txBody>
          <a:bodyPr wrap="square" rtlCol="0">
            <a:spAutoFit/>
          </a:bodyPr>
          <a:lstStyle/>
          <a:p>
            <a:pPr algn="ctr"/>
            <a:r>
              <a:rPr lang="tr-TR" sz="3200" dirty="0" smtClean="0"/>
              <a:t>Güvenlik</a:t>
            </a:r>
            <a:endParaRPr lang="tr-TR" sz="3200" dirty="0"/>
          </a:p>
        </p:txBody>
      </p:sp>
      <p:sp>
        <p:nvSpPr>
          <p:cNvPr id="12" name="Metin kutusu 11"/>
          <p:cNvSpPr txBox="1"/>
          <p:nvPr/>
        </p:nvSpPr>
        <p:spPr>
          <a:xfrm>
            <a:off x="-1" y="980728"/>
            <a:ext cx="9143999" cy="3416320"/>
          </a:xfrm>
          <a:prstGeom prst="rect">
            <a:avLst/>
          </a:prstGeom>
          <a:noFill/>
        </p:spPr>
        <p:txBody>
          <a:bodyPr wrap="square" rtlCol="0">
            <a:spAutoFit/>
          </a:bodyPr>
          <a:lstStyle/>
          <a:p>
            <a:pPr algn="ctr"/>
            <a:r>
              <a:rPr lang="tr-TR" sz="2400" dirty="0" smtClean="0"/>
              <a:t>Netahsilat sistemi uluslararası standartlarda güvenlik sistemleri ve teknolojileriyle korunmaktadır. Hem işlem yapılan kredi kartı bilgilerinin güvenliği hem de veri güvenliği %100 koruma altındadır.</a:t>
            </a:r>
          </a:p>
          <a:p>
            <a:pPr algn="ctr"/>
            <a:endParaRPr lang="tr-TR" sz="2400" dirty="0"/>
          </a:p>
          <a:p>
            <a:pPr algn="ctr"/>
            <a:r>
              <a:rPr lang="tr-TR" sz="2400" dirty="0" smtClean="0"/>
              <a:t>Netahsilat programları 128 Bit SSL, harici tehditlere karşı firewall ve dış saldırılara karşı IDS/IPS güvenlik sistemleriyle korunmaktadır.</a:t>
            </a:r>
          </a:p>
          <a:p>
            <a:pPr algn="ctr"/>
            <a:endParaRPr lang="tr-TR" sz="2400" dirty="0"/>
          </a:p>
          <a:p>
            <a:pPr algn="ctr"/>
            <a:r>
              <a:rPr lang="tr-TR" sz="2400" dirty="0" smtClean="0"/>
              <a:t>Periyodik ödeme işlemleri PCI DSS standartlarında güvenli platformda gerçekleştirilmektedir.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148" y="4869160"/>
            <a:ext cx="3695700" cy="1619250"/>
          </a:xfrm>
          <a:prstGeom prst="rect">
            <a:avLst/>
          </a:prstGeom>
        </p:spPr>
      </p:pic>
    </p:spTree>
    <p:extLst>
      <p:ext uri="{BB962C8B-B14F-4D97-AF65-F5344CB8AC3E}">
        <p14:creationId xmlns:p14="http://schemas.microsoft.com/office/powerpoint/2010/main" val="3055213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401" y="978740"/>
            <a:ext cx="4532303" cy="5611422"/>
          </a:xfrm>
          <a:prstGeom prst="rect">
            <a:avLst/>
          </a:prstGeom>
          <a:ln>
            <a:noFill/>
          </a:ln>
          <a:effectLst>
            <a:outerShdw blurRad="190500" algn="tl" rotWithShape="0">
              <a:srgbClr val="000000">
                <a:alpha val="70000"/>
              </a:srgbClr>
            </a:outerShdw>
          </a:effectLst>
        </p:spPr>
      </p:pic>
      <p:sp>
        <p:nvSpPr>
          <p:cNvPr id="7" name="Metin kutusu 6"/>
          <p:cNvSpPr txBox="1"/>
          <p:nvPr/>
        </p:nvSpPr>
        <p:spPr>
          <a:xfrm>
            <a:off x="0" y="260648"/>
            <a:ext cx="9143999" cy="584775"/>
          </a:xfrm>
          <a:prstGeom prst="rect">
            <a:avLst/>
          </a:prstGeom>
          <a:noFill/>
        </p:spPr>
        <p:txBody>
          <a:bodyPr wrap="square" rtlCol="0">
            <a:spAutoFit/>
          </a:bodyPr>
          <a:lstStyle/>
          <a:p>
            <a:pPr algn="ctr"/>
            <a:r>
              <a:rPr lang="tr-TR" sz="3200" dirty="0" smtClean="0"/>
              <a:t>Serbest Ödeme</a:t>
            </a:r>
            <a:endParaRPr lang="tr-TR" sz="3200" dirty="0"/>
          </a:p>
        </p:txBody>
      </p:sp>
      <p:sp>
        <p:nvSpPr>
          <p:cNvPr id="5" name="Metin kutusu 4"/>
          <p:cNvSpPr txBox="1"/>
          <p:nvPr/>
        </p:nvSpPr>
        <p:spPr>
          <a:xfrm>
            <a:off x="0" y="873586"/>
            <a:ext cx="2807923" cy="646331"/>
          </a:xfrm>
          <a:prstGeom prst="rect">
            <a:avLst/>
          </a:prstGeom>
          <a:noFill/>
        </p:spPr>
        <p:txBody>
          <a:bodyPr wrap="square" rtlCol="0">
            <a:spAutoFit/>
          </a:bodyPr>
          <a:lstStyle/>
          <a:p>
            <a:r>
              <a:rPr lang="tr-TR" dirty="0" smtClean="0"/>
              <a:t>Gelen ekranda ödeyeceği tutarı yazar.</a:t>
            </a:r>
          </a:p>
        </p:txBody>
      </p:sp>
      <p:sp>
        <p:nvSpPr>
          <p:cNvPr id="8" name="Oval 7"/>
          <p:cNvSpPr/>
          <p:nvPr/>
        </p:nvSpPr>
        <p:spPr>
          <a:xfrm>
            <a:off x="4439951" y="956817"/>
            <a:ext cx="1224137" cy="4657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p:cNvCxnSpPr/>
          <p:nvPr/>
        </p:nvCxnSpPr>
        <p:spPr>
          <a:xfrm flipV="1">
            <a:off x="2699792" y="1196751"/>
            <a:ext cx="1224136"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flipV="1">
            <a:off x="2699792" y="3257006"/>
            <a:ext cx="2586311" cy="132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398728" y="2960925"/>
            <a:ext cx="732844" cy="4680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p:cNvSpPr txBox="1"/>
          <p:nvPr/>
        </p:nvSpPr>
        <p:spPr>
          <a:xfrm>
            <a:off x="-1" y="2871797"/>
            <a:ext cx="2807923" cy="646331"/>
          </a:xfrm>
          <a:prstGeom prst="rect">
            <a:avLst/>
          </a:prstGeom>
          <a:noFill/>
        </p:spPr>
        <p:txBody>
          <a:bodyPr wrap="square" rtlCol="0">
            <a:spAutoFit/>
          </a:bodyPr>
          <a:lstStyle/>
          <a:p>
            <a:r>
              <a:rPr lang="tr-TR" dirty="0" smtClean="0"/>
              <a:t>Hangi karta ve kaç taksit ödeyecekse seçer.</a:t>
            </a:r>
          </a:p>
        </p:txBody>
      </p:sp>
      <p:sp>
        <p:nvSpPr>
          <p:cNvPr id="23" name="Metin kutusu 22"/>
          <p:cNvSpPr txBox="1"/>
          <p:nvPr/>
        </p:nvSpPr>
        <p:spPr>
          <a:xfrm>
            <a:off x="0" y="4643691"/>
            <a:ext cx="2807923" cy="923330"/>
          </a:xfrm>
          <a:prstGeom prst="rect">
            <a:avLst/>
          </a:prstGeom>
          <a:noFill/>
        </p:spPr>
        <p:txBody>
          <a:bodyPr wrap="square" rtlCol="0">
            <a:spAutoFit/>
          </a:bodyPr>
          <a:lstStyle/>
          <a:p>
            <a:r>
              <a:rPr lang="tr-TR" dirty="0" smtClean="0"/>
              <a:t>Kart bilgilerini girer ve «Ödemeyi Tamamla» </a:t>
            </a:r>
            <a:r>
              <a:rPr lang="tr-TR" dirty="0" err="1" smtClean="0"/>
              <a:t>buttonuna</a:t>
            </a:r>
            <a:r>
              <a:rPr lang="tr-TR" dirty="0" smtClean="0"/>
              <a:t> basar.</a:t>
            </a:r>
          </a:p>
        </p:txBody>
      </p:sp>
      <p:cxnSp>
        <p:nvCxnSpPr>
          <p:cNvPr id="24" name="Düz Ok Bağlayıcısı 23"/>
          <p:cNvCxnSpPr/>
          <p:nvPr/>
        </p:nvCxnSpPr>
        <p:spPr>
          <a:xfrm>
            <a:off x="2699792" y="5095912"/>
            <a:ext cx="3233645" cy="18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131572" y="4293096"/>
            <a:ext cx="2501657" cy="15841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62539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etin kutusu 21"/>
          <p:cNvSpPr txBox="1"/>
          <p:nvPr/>
        </p:nvSpPr>
        <p:spPr>
          <a:xfrm>
            <a:off x="0" y="3114013"/>
            <a:ext cx="2807923" cy="369332"/>
          </a:xfrm>
          <a:prstGeom prst="rect">
            <a:avLst/>
          </a:prstGeom>
          <a:noFill/>
        </p:spPr>
        <p:txBody>
          <a:bodyPr wrap="square" rtlCol="0">
            <a:spAutoFit/>
          </a:bodyPr>
          <a:lstStyle/>
          <a:p>
            <a:r>
              <a:rPr lang="tr-TR" dirty="0" smtClean="0"/>
              <a:t>Ödeme tamamlanır.</a:t>
            </a:r>
          </a:p>
        </p:txBody>
      </p:sp>
      <p:sp>
        <p:nvSpPr>
          <p:cNvPr id="7" name="Metin kutusu 6"/>
          <p:cNvSpPr txBox="1"/>
          <p:nvPr/>
        </p:nvSpPr>
        <p:spPr>
          <a:xfrm>
            <a:off x="0" y="260648"/>
            <a:ext cx="9143999" cy="584775"/>
          </a:xfrm>
          <a:prstGeom prst="rect">
            <a:avLst/>
          </a:prstGeom>
          <a:noFill/>
        </p:spPr>
        <p:txBody>
          <a:bodyPr wrap="square" rtlCol="0">
            <a:spAutoFit/>
          </a:bodyPr>
          <a:lstStyle/>
          <a:p>
            <a:pPr algn="ctr"/>
            <a:r>
              <a:rPr lang="tr-TR" sz="3200" dirty="0" smtClean="0"/>
              <a:t>Serbest Ödeme</a:t>
            </a:r>
            <a:endParaRPr lang="tr-TR" sz="3200" dirty="0"/>
          </a:p>
        </p:txBody>
      </p:sp>
      <p:cxnSp>
        <p:nvCxnSpPr>
          <p:cNvPr id="11" name="Düz Ok Bağlayıcısı 10"/>
          <p:cNvCxnSpPr/>
          <p:nvPr/>
        </p:nvCxnSpPr>
        <p:spPr>
          <a:xfrm>
            <a:off x="2051720" y="3298679"/>
            <a:ext cx="9361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450954"/>
            <a:ext cx="5448300" cy="1695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76291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564" y="979075"/>
            <a:ext cx="4117976" cy="5611635"/>
          </a:xfrm>
          <a:prstGeom prst="rect">
            <a:avLst/>
          </a:prstGeom>
          <a:ln>
            <a:noFill/>
          </a:ln>
          <a:effectLst>
            <a:outerShdw blurRad="190500" algn="tl" rotWithShape="0">
              <a:srgbClr val="000000">
                <a:alpha val="70000"/>
              </a:srgbClr>
            </a:outerShdw>
          </a:effectLst>
        </p:spPr>
      </p:pic>
      <p:sp>
        <p:nvSpPr>
          <p:cNvPr id="7" name="Metin kutusu 6"/>
          <p:cNvSpPr txBox="1"/>
          <p:nvPr/>
        </p:nvSpPr>
        <p:spPr>
          <a:xfrm>
            <a:off x="0" y="260648"/>
            <a:ext cx="9143999" cy="584775"/>
          </a:xfrm>
          <a:prstGeom prst="rect">
            <a:avLst/>
          </a:prstGeom>
          <a:noFill/>
        </p:spPr>
        <p:txBody>
          <a:bodyPr wrap="square" rtlCol="0">
            <a:spAutoFit/>
          </a:bodyPr>
          <a:lstStyle/>
          <a:p>
            <a:pPr algn="ctr"/>
            <a:r>
              <a:rPr lang="tr-TR" sz="3200" dirty="0" smtClean="0"/>
              <a:t>Fatura/Sipariş/Borç Ödeme</a:t>
            </a:r>
            <a:endParaRPr lang="tr-TR" sz="3200" dirty="0"/>
          </a:p>
        </p:txBody>
      </p:sp>
      <p:sp>
        <p:nvSpPr>
          <p:cNvPr id="5" name="Metin kutusu 4"/>
          <p:cNvSpPr txBox="1"/>
          <p:nvPr/>
        </p:nvSpPr>
        <p:spPr>
          <a:xfrm>
            <a:off x="-2" y="1606173"/>
            <a:ext cx="2807923" cy="923330"/>
          </a:xfrm>
          <a:prstGeom prst="rect">
            <a:avLst/>
          </a:prstGeom>
          <a:noFill/>
        </p:spPr>
        <p:txBody>
          <a:bodyPr wrap="square" rtlCol="0">
            <a:spAutoFit/>
          </a:bodyPr>
          <a:lstStyle/>
          <a:p>
            <a:r>
              <a:rPr lang="tr-TR" dirty="0" smtClean="0"/>
              <a:t>Gelen ekranda ödeyeceği fatura/sipariş/borç kalemini seçer.</a:t>
            </a:r>
          </a:p>
        </p:txBody>
      </p:sp>
      <p:cxnSp>
        <p:nvCxnSpPr>
          <p:cNvPr id="10" name="Düz Ok Bağlayıcısı 9"/>
          <p:cNvCxnSpPr/>
          <p:nvPr/>
        </p:nvCxnSpPr>
        <p:spPr>
          <a:xfrm flipV="1">
            <a:off x="2705153" y="2067838"/>
            <a:ext cx="1224136"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316614" y="3927097"/>
            <a:ext cx="732844" cy="4680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p:cNvSpPr txBox="1"/>
          <p:nvPr/>
        </p:nvSpPr>
        <p:spPr>
          <a:xfrm>
            <a:off x="0" y="3837966"/>
            <a:ext cx="2807923" cy="646331"/>
          </a:xfrm>
          <a:prstGeom prst="rect">
            <a:avLst/>
          </a:prstGeom>
          <a:noFill/>
        </p:spPr>
        <p:txBody>
          <a:bodyPr wrap="square" rtlCol="0">
            <a:spAutoFit/>
          </a:bodyPr>
          <a:lstStyle/>
          <a:p>
            <a:r>
              <a:rPr lang="tr-TR" dirty="0" smtClean="0"/>
              <a:t>Hangi karta ve kaç taksit ödeyecekse seçer.</a:t>
            </a:r>
          </a:p>
        </p:txBody>
      </p:sp>
      <p:sp>
        <p:nvSpPr>
          <p:cNvPr id="23" name="Metin kutusu 22"/>
          <p:cNvSpPr txBox="1"/>
          <p:nvPr/>
        </p:nvSpPr>
        <p:spPr>
          <a:xfrm>
            <a:off x="0" y="5436931"/>
            <a:ext cx="2807923" cy="923330"/>
          </a:xfrm>
          <a:prstGeom prst="rect">
            <a:avLst/>
          </a:prstGeom>
          <a:noFill/>
        </p:spPr>
        <p:txBody>
          <a:bodyPr wrap="square" rtlCol="0">
            <a:spAutoFit/>
          </a:bodyPr>
          <a:lstStyle/>
          <a:p>
            <a:r>
              <a:rPr lang="tr-TR" dirty="0" smtClean="0"/>
              <a:t>Kart bilgilerini girer ve «Ödemeyi Tamamla» </a:t>
            </a:r>
            <a:r>
              <a:rPr lang="tr-TR" dirty="0" err="1" smtClean="0"/>
              <a:t>buttonuna</a:t>
            </a:r>
            <a:r>
              <a:rPr lang="tr-TR" dirty="0" smtClean="0"/>
              <a:t> basar.</a:t>
            </a:r>
          </a:p>
        </p:txBody>
      </p:sp>
      <p:cxnSp>
        <p:nvCxnSpPr>
          <p:cNvPr id="24" name="Düz Ok Bağlayıcısı 23"/>
          <p:cNvCxnSpPr/>
          <p:nvPr/>
        </p:nvCxnSpPr>
        <p:spPr>
          <a:xfrm>
            <a:off x="2705153" y="5889152"/>
            <a:ext cx="3233645" cy="18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359263" y="5229201"/>
            <a:ext cx="1920551" cy="13387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üz Ok Bağlayıcısı 13"/>
          <p:cNvCxnSpPr/>
          <p:nvPr/>
        </p:nvCxnSpPr>
        <p:spPr>
          <a:xfrm flipV="1">
            <a:off x="2705153" y="4161132"/>
            <a:ext cx="1224136"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92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etin kutusu 21"/>
          <p:cNvSpPr txBox="1"/>
          <p:nvPr/>
        </p:nvSpPr>
        <p:spPr>
          <a:xfrm>
            <a:off x="0" y="3114013"/>
            <a:ext cx="2807923" cy="369332"/>
          </a:xfrm>
          <a:prstGeom prst="rect">
            <a:avLst/>
          </a:prstGeom>
          <a:noFill/>
        </p:spPr>
        <p:txBody>
          <a:bodyPr wrap="square" rtlCol="0">
            <a:spAutoFit/>
          </a:bodyPr>
          <a:lstStyle/>
          <a:p>
            <a:r>
              <a:rPr lang="tr-TR" dirty="0" smtClean="0"/>
              <a:t>Ödeme tamamlanır.</a:t>
            </a:r>
          </a:p>
        </p:txBody>
      </p:sp>
      <p:cxnSp>
        <p:nvCxnSpPr>
          <p:cNvPr id="11" name="Düz Ok Bağlayıcısı 10"/>
          <p:cNvCxnSpPr/>
          <p:nvPr/>
        </p:nvCxnSpPr>
        <p:spPr>
          <a:xfrm>
            <a:off x="2051720" y="3298679"/>
            <a:ext cx="9361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450954"/>
            <a:ext cx="5448300" cy="1695450"/>
          </a:xfrm>
          <a:prstGeom prst="rect">
            <a:avLst/>
          </a:prstGeom>
          <a:ln>
            <a:noFill/>
          </a:ln>
          <a:effectLst>
            <a:outerShdw blurRad="190500" algn="tl" rotWithShape="0">
              <a:srgbClr val="000000">
                <a:alpha val="70000"/>
              </a:srgbClr>
            </a:outerShdw>
          </a:effectLst>
        </p:spPr>
      </p:pic>
      <p:sp>
        <p:nvSpPr>
          <p:cNvPr id="6" name="Metin kutusu 5"/>
          <p:cNvSpPr txBox="1"/>
          <p:nvPr/>
        </p:nvSpPr>
        <p:spPr>
          <a:xfrm>
            <a:off x="0" y="260648"/>
            <a:ext cx="9143999" cy="584775"/>
          </a:xfrm>
          <a:prstGeom prst="rect">
            <a:avLst/>
          </a:prstGeom>
          <a:noFill/>
        </p:spPr>
        <p:txBody>
          <a:bodyPr wrap="square" rtlCol="0">
            <a:spAutoFit/>
          </a:bodyPr>
          <a:lstStyle/>
          <a:p>
            <a:pPr algn="ctr"/>
            <a:r>
              <a:rPr lang="tr-TR" sz="3200" dirty="0" smtClean="0"/>
              <a:t>Fatura/Sipariş/Borç Ödeme</a:t>
            </a:r>
            <a:endParaRPr lang="tr-TR" sz="3200" dirty="0"/>
          </a:p>
        </p:txBody>
      </p:sp>
    </p:spTree>
    <p:extLst>
      <p:ext uri="{BB962C8B-B14F-4D97-AF65-F5344CB8AC3E}">
        <p14:creationId xmlns:p14="http://schemas.microsoft.com/office/powerpoint/2010/main" val="621425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13"/>
          <p:cNvSpPr txBox="1"/>
          <p:nvPr/>
        </p:nvSpPr>
        <p:spPr>
          <a:xfrm>
            <a:off x="-5497" y="938670"/>
            <a:ext cx="9144000" cy="646331"/>
          </a:xfrm>
          <a:prstGeom prst="rect">
            <a:avLst/>
          </a:prstGeom>
          <a:noFill/>
        </p:spPr>
        <p:txBody>
          <a:bodyPr wrap="square" rtlCol="0">
            <a:spAutoFit/>
          </a:bodyPr>
          <a:lstStyle/>
          <a:p>
            <a:pPr algn="ctr"/>
            <a:r>
              <a:rPr lang="tr-TR" dirty="0" smtClean="0"/>
              <a:t>Netahsilat ‘ı bayilerden sipariş aldığınız B2B sisteminize entegre edebilirsiniz.</a:t>
            </a:r>
          </a:p>
          <a:p>
            <a:pPr algn="ctr"/>
            <a:r>
              <a:rPr lang="tr-TR" dirty="0" smtClean="0"/>
              <a:t>Bu sayede siparişi alırken online kredi kartı ile ödemesini de alabilirsiniz.</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229" y="2060848"/>
            <a:ext cx="5455508" cy="4221088"/>
          </a:xfrm>
          <a:prstGeom prst="rect">
            <a:avLst/>
          </a:prstGeom>
          <a:ln>
            <a:noFill/>
          </a:ln>
          <a:effectLst>
            <a:outerShdw blurRad="190500" algn="tl" rotWithShape="0">
              <a:srgbClr val="000000">
                <a:alpha val="70000"/>
              </a:srgbClr>
            </a:outerShdw>
          </a:effectLst>
        </p:spPr>
      </p:pic>
      <p:sp>
        <p:nvSpPr>
          <p:cNvPr id="7" name="Metin kutusu 6"/>
          <p:cNvSpPr txBox="1"/>
          <p:nvPr/>
        </p:nvSpPr>
        <p:spPr>
          <a:xfrm>
            <a:off x="0" y="260648"/>
            <a:ext cx="9143999" cy="584775"/>
          </a:xfrm>
          <a:prstGeom prst="rect">
            <a:avLst/>
          </a:prstGeom>
          <a:noFill/>
        </p:spPr>
        <p:txBody>
          <a:bodyPr wrap="square" rtlCol="0">
            <a:spAutoFit/>
          </a:bodyPr>
          <a:lstStyle/>
          <a:p>
            <a:pPr algn="ctr"/>
            <a:r>
              <a:rPr lang="tr-TR" sz="3200" dirty="0" smtClean="0"/>
              <a:t>B2B Entegrasyonu</a:t>
            </a:r>
            <a:endParaRPr lang="tr-TR" sz="3200" dirty="0"/>
          </a:p>
        </p:txBody>
      </p:sp>
      <p:cxnSp>
        <p:nvCxnSpPr>
          <p:cNvPr id="11" name="Düz Ok Bağlayıcısı 10"/>
          <p:cNvCxnSpPr/>
          <p:nvPr/>
        </p:nvCxnSpPr>
        <p:spPr>
          <a:xfrm flipV="1">
            <a:off x="2680139" y="4581127"/>
            <a:ext cx="2755957"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508104" y="4005064"/>
            <a:ext cx="1152128"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p:cNvSpPr txBox="1"/>
          <p:nvPr/>
        </p:nvSpPr>
        <p:spPr>
          <a:xfrm>
            <a:off x="0" y="4257962"/>
            <a:ext cx="2807923" cy="646331"/>
          </a:xfrm>
          <a:prstGeom prst="rect">
            <a:avLst/>
          </a:prstGeom>
          <a:noFill/>
        </p:spPr>
        <p:txBody>
          <a:bodyPr wrap="square" rtlCol="0">
            <a:spAutoFit/>
          </a:bodyPr>
          <a:lstStyle/>
          <a:p>
            <a:r>
              <a:rPr lang="tr-TR" dirty="0" smtClean="0"/>
              <a:t>Bayi B2B sisteminizde seçtiği ürünleri sepete atar.</a:t>
            </a:r>
          </a:p>
        </p:txBody>
      </p:sp>
      <p:cxnSp>
        <p:nvCxnSpPr>
          <p:cNvPr id="6" name="Dirsek Bağlayıcısı 5"/>
          <p:cNvCxnSpPr/>
          <p:nvPr/>
        </p:nvCxnSpPr>
        <p:spPr>
          <a:xfrm flipV="1">
            <a:off x="4499992" y="2420888"/>
            <a:ext cx="3024336" cy="2160240"/>
          </a:xfrm>
          <a:prstGeom prst="bentConnector3">
            <a:avLst>
              <a:gd name="adj1" fmla="val 18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386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401249"/>
            <a:ext cx="5229895" cy="5179752"/>
          </a:xfrm>
          <a:prstGeom prst="rect">
            <a:avLst/>
          </a:prstGeom>
          <a:ln>
            <a:noFill/>
          </a:ln>
          <a:effectLst>
            <a:outerShdw blurRad="190500" algn="tl" rotWithShape="0">
              <a:srgbClr val="000000">
                <a:alpha val="70000"/>
              </a:srgbClr>
            </a:outerShdw>
          </a:effectLst>
        </p:spPr>
      </p:pic>
      <p:sp>
        <p:nvSpPr>
          <p:cNvPr id="14" name="Metin kutusu 13"/>
          <p:cNvSpPr txBox="1"/>
          <p:nvPr/>
        </p:nvSpPr>
        <p:spPr>
          <a:xfrm>
            <a:off x="-5497" y="938670"/>
            <a:ext cx="9144000" cy="369332"/>
          </a:xfrm>
          <a:prstGeom prst="rect">
            <a:avLst/>
          </a:prstGeom>
          <a:noFill/>
        </p:spPr>
        <p:txBody>
          <a:bodyPr wrap="square" rtlCol="0">
            <a:spAutoFit/>
          </a:bodyPr>
          <a:lstStyle/>
          <a:p>
            <a:pPr algn="ctr"/>
            <a:r>
              <a:rPr lang="tr-TR" dirty="0" smtClean="0"/>
              <a:t>Diğer sipariş adımlarından sonra son adımda tutarla birlikte ödeme sayfası gelir.</a:t>
            </a:r>
          </a:p>
        </p:txBody>
      </p:sp>
      <p:sp>
        <p:nvSpPr>
          <p:cNvPr id="7" name="Metin kutusu 6"/>
          <p:cNvSpPr txBox="1"/>
          <p:nvPr/>
        </p:nvSpPr>
        <p:spPr>
          <a:xfrm>
            <a:off x="0" y="260648"/>
            <a:ext cx="9143999" cy="584775"/>
          </a:xfrm>
          <a:prstGeom prst="rect">
            <a:avLst/>
          </a:prstGeom>
          <a:noFill/>
        </p:spPr>
        <p:txBody>
          <a:bodyPr wrap="square" rtlCol="0">
            <a:spAutoFit/>
          </a:bodyPr>
          <a:lstStyle/>
          <a:p>
            <a:pPr algn="ctr"/>
            <a:r>
              <a:rPr lang="tr-TR" sz="3200" dirty="0" smtClean="0"/>
              <a:t>B2B Entegrasyonu</a:t>
            </a:r>
            <a:endParaRPr lang="tr-TR" sz="3200" dirty="0"/>
          </a:p>
        </p:txBody>
      </p:sp>
      <p:sp>
        <p:nvSpPr>
          <p:cNvPr id="22" name="Metin kutusu 21"/>
          <p:cNvSpPr txBox="1"/>
          <p:nvPr/>
        </p:nvSpPr>
        <p:spPr>
          <a:xfrm>
            <a:off x="0" y="3529460"/>
            <a:ext cx="2807923" cy="1200329"/>
          </a:xfrm>
          <a:prstGeom prst="rect">
            <a:avLst/>
          </a:prstGeom>
          <a:noFill/>
        </p:spPr>
        <p:txBody>
          <a:bodyPr wrap="square" rtlCol="0">
            <a:spAutoFit/>
          </a:bodyPr>
          <a:lstStyle/>
          <a:p>
            <a:r>
              <a:rPr lang="tr-TR" dirty="0" smtClean="0"/>
              <a:t>Bayi </a:t>
            </a:r>
            <a:r>
              <a:rPr lang="tr-TR" dirty="0"/>
              <a:t>kart-taksit seçimini yaparak kart bilgilerini girer ve «Ödemeyi Tamamla» </a:t>
            </a:r>
            <a:r>
              <a:rPr lang="tr-TR" dirty="0" err="1"/>
              <a:t>buttonuna</a:t>
            </a:r>
            <a:r>
              <a:rPr lang="tr-TR" dirty="0"/>
              <a:t> basar.</a:t>
            </a:r>
          </a:p>
        </p:txBody>
      </p:sp>
    </p:spTree>
    <p:extLst>
      <p:ext uri="{BB962C8B-B14F-4D97-AF65-F5344CB8AC3E}">
        <p14:creationId xmlns:p14="http://schemas.microsoft.com/office/powerpoint/2010/main" val="2998180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3412</TotalTime>
  <Words>975</Words>
  <Application>Microsoft Office PowerPoint</Application>
  <PresentationFormat>Ekran Gösterisi (4:3)</PresentationFormat>
  <Paragraphs>119</Paragraphs>
  <Slides>34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34</vt:i4>
      </vt:variant>
    </vt:vector>
  </HeadingPairs>
  <TitlesOfParts>
    <vt:vector size="37"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Arif</dc:creator>
  <cp:lastModifiedBy>arif.sari@ecozum.com</cp:lastModifiedBy>
  <cp:revision>216</cp:revision>
  <dcterms:created xsi:type="dcterms:W3CDTF">2013-01-13T15:45:35Z</dcterms:created>
  <dcterms:modified xsi:type="dcterms:W3CDTF">2016-11-30T11:41:03Z</dcterms:modified>
</cp:coreProperties>
</file>